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Average"/>
      <p:regular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Averag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obabilistic_algorithm" TargetMode="External"/><Relationship Id="rId3" Type="http://schemas.openxmlformats.org/officeDocument/2006/relationships/hyperlink" Target="https://en.wikipedia.org/wiki/Global_optimum" TargetMode="External"/><Relationship Id="rId4" Type="http://schemas.openxmlformats.org/officeDocument/2006/relationships/hyperlink" Target="https://en.wikipedia.org/wiki/Function_(mathematic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4e5cf91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4e5cf91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was is PCA minimizing the right objective function in this 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PCA maximizes the variance which is the same as minimizing the squared error between distances in the original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you’re looking at squared error, you’re mainly concerned with preserving distances that are very large – meaning that stuff that’s dissimilar should be very far apart (just like we saw </a:t>
            </a:r>
            <a:r>
              <a:rPr lang="en"/>
              <a:t>with</a:t>
            </a:r>
            <a:r>
              <a:rPr lang="en"/>
              <a:t> the 0’s and the 1’s)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question is: do we really want that in our visualization? </a:t>
            </a:r>
            <a:r>
              <a:rPr lang="en">
                <a:solidFill>
                  <a:schemeClr val="dk1"/>
                </a:solidFill>
              </a:rPr>
              <a:t>Maaten and Hinton, the two people who came up with t-SNE answered no.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their idea centers around an example like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4f336e4d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4f336e4d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the original data is some non-linear manifold (meaning shape), here the swiss roll.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euclidean distance between these two points in high dimensional space is relatively small. However, when we consider the entire structure of the manifold, these two points should be very far apart.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idea is that PCA doesn’t work well for visualization </a:t>
            </a:r>
            <a:r>
              <a:rPr lang="en"/>
              <a:t>always</a:t>
            </a:r>
            <a:r>
              <a:rPr lang="en"/>
              <a:t> </a:t>
            </a:r>
            <a:r>
              <a:rPr lang="en"/>
              <a:t>because</a:t>
            </a:r>
            <a:r>
              <a:rPr lang="en"/>
              <a:t> it’s mainly concerned with preserving large pairwise distances in the map and those are not always reliable. It’s also doing a linear transformation which won’t work for this example – it will require some non-linear projection.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reliable, even on this manifold, are very small pairwise distances – and this serves as the motivation for several other techniques for dimensionality reduction and visualization.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543dcb5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543dcb5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543dcb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543dcb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talk about t-SNE and how it 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t-SNE is another dimensionality reduction technique but it differs from PCA in a few keys ways. </a:t>
            </a:r>
            <a:endParaRPr/>
          </a:p>
          <a:p>
            <a:pPr indent="0" lvl="0" marL="0" rtl="0" algn="l">
              <a:spcBef>
                <a:spcPts val="0"/>
              </a:spcBef>
              <a:spcAft>
                <a:spcPts val="0"/>
              </a:spcAft>
              <a:buNone/>
            </a:pPr>
            <a:r>
              <a:rPr lang="en"/>
              <a:t>It is randomized and non-linear.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rather than outputting PCs, the output of the algorithm is this map – a set of points clustered by the similarities between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included a gif here of the optimization phase for MNIST – let’s get into how it works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4f336e4d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4f336e4d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We’re going to start in the high dimensions w/ the original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Take point xi and center a gaussian over this point. Then we’re going to measure the density of all the other points under this gaussian.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essentially gives us a set of probabilities p i j  			*write on board* 	** define euclidean distance.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does this mean? We’re measuring the similarity between points xi and xj normalized by the sum of the distances between other points in high dimensional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this as a probability distribution over pairs of points where the probability of picking a particular point as its nearest neighbor is proportional to the similarity.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2 points are close together (similar) in high dimensional space, then P i j will be relatively large. [if we have 2 pics of same number, this will be relatively high]</a:t>
            </a:r>
            <a:endParaRPr/>
          </a:p>
          <a:p>
            <a:pPr indent="0" lvl="0" marL="0" rtl="0" algn="l">
              <a:spcBef>
                <a:spcPts val="0"/>
              </a:spcBef>
              <a:spcAft>
                <a:spcPts val="0"/>
              </a:spcAft>
              <a:buNone/>
            </a:pPr>
            <a:r>
              <a:rPr lang="en"/>
              <a:t>If 2 points are dissimilar, P i j will be infinitesimal. 							  [if we have a 0 and a 1, we expect p ij to be almost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actually lied here. In practice … </a:t>
            </a:r>
            <a:endParaRPr/>
          </a:p>
          <a:p>
            <a:pPr indent="0" lvl="0" marL="0" rtl="0" algn="l">
              <a:spcBef>
                <a:spcPts val="0"/>
              </a:spcBef>
              <a:spcAft>
                <a:spcPts val="0"/>
              </a:spcAft>
              <a:buNone/>
            </a:pPr>
            <a:r>
              <a:rPr lang="en"/>
              <a:t>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f336e4d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f336e4d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we actually going to compute the conditional distribution – the only thing that’s changed here is the denominator. We don’t normalize over all pairs of points, just over the pairs of points around x 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Sigma is a hyperparameter representing perplexity. We can think of this as scaling the size/bandwidth of the gaussian around x i such that a set number of points fall in the Gaussian. The reason for this is that different parts of the space may have different densities.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because the distribution around x i is different than the distribution around x j, we average their p i js – where N is the number of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have our </a:t>
            </a:r>
            <a:r>
              <a:rPr lang="en"/>
              <a:t>conditional</a:t>
            </a:r>
            <a:r>
              <a:rPr lang="en"/>
              <a:t> probabilities for the high dimensional data. We’re going to transition to talking about measuring similarities in the low dimension…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4f336e4d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4f336e4d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look at the low dimensional space – will be 2 or 3 dimensions. Lay out </a:t>
            </a:r>
            <a:r>
              <a:rPr lang="en"/>
              <a:t>points</a:t>
            </a:r>
            <a:r>
              <a:rPr lang="en"/>
              <a:t> in a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Represent each data point in high dimensional space as a new point in the lower dimension.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low dimension, we define q i j 		*draw*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consider the red point, y i, we’re basically going to do the same thing here. We’re going to center a kernel around each point and measure the density of all the other points, y j, under that distribution. And again, we’re going to re-normalize the distance dividing by the sum of distances between pairs of other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we get the probability, q i j, which gives us the similarity between two points in the low dimensional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these points, q i j, to reflect the similarities, p i j, that we </a:t>
            </a:r>
            <a:r>
              <a:rPr lang="en"/>
              <a:t>computed</a:t>
            </a:r>
            <a:r>
              <a:rPr lang="en"/>
              <a:t> in the high dimensional space as well as possible. The way we’re going to measure the difference between these p i j and q i j is by using Kullback Leibler divergence (KL).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4f336e4d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4f336e4d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high level, KL divergence is essentially a way to measure the difference between probability distributions. It takes on the form  *draw*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it’s a sum, over all pairs points, with p i j multiplied by log(). You could also think of it as the expected </a:t>
            </a:r>
            <a:r>
              <a:rPr lang="en"/>
              <a:t>value</a:t>
            </a:r>
            <a:r>
              <a:rPr lang="en"/>
              <a:t> of the log difference between probabilities p ij and q ij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so we want to move around these points in the low dimensional space such that the KL divergence is minimized. The smaller the KL divergence the better our map is because p ij is very close to qij.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do that, we use gradient descent. Before we get into that, I want to talk about why we use KL divergence….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4f336e4d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4f336e4d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we use KL divergence is because it has a nice </a:t>
            </a:r>
            <a:r>
              <a:rPr lang="en"/>
              <a:t>asymmetry</a:t>
            </a:r>
            <a:r>
              <a:rPr lang="en"/>
              <a:t> property.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2, similar points in high dimensional space (2 images of a 7). These will have a large p ij value. If you have a large p ij </a:t>
            </a:r>
            <a:r>
              <a:rPr lang="en"/>
              <a:t>value</a:t>
            </a:r>
            <a:r>
              <a:rPr lang="en"/>
              <a:t> then you </a:t>
            </a:r>
            <a:r>
              <a:rPr lang="en"/>
              <a:t>better</a:t>
            </a:r>
            <a:r>
              <a:rPr lang="en"/>
              <a:t> make sure these two points also get a large q ij value. Otherwise, you’ll incur a large </a:t>
            </a:r>
            <a:r>
              <a:rPr lang="en"/>
              <a:t>penalty. Right. Large p ij times log large value divided by small value is going to get big.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KL really tries to model large p ijs (similar points in high dimensions) with large q ijs (similar points in the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doesn’t work the other way around though.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2 points that are dissimilar in high dimensional space (0 and a 1). You’ll have a small p ij, then you don’t really care about what the q ij value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really only concerned with mapping the local structure of the data correctly.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the one thing that I skipped over earlier – if you noticed – was that when computing q ij, we did not use a Gaussian kernel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543dcb5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543dcb5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2d2ad33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2d2ad33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by considering this general problem: you’re trying to predict the price of a home. You have found some sort of dataset containing lots of information that might be useful for predicting the price of the home:</a:t>
            </a:r>
            <a:endParaRPr/>
          </a:p>
          <a:p>
            <a:pPr indent="-298450" lvl="0" marL="457200" rtl="0" algn="l">
              <a:spcBef>
                <a:spcPts val="0"/>
              </a:spcBef>
              <a:spcAft>
                <a:spcPts val="0"/>
              </a:spcAft>
              <a:buSzPts val="1100"/>
              <a:buChar char="-"/>
            </a:pPr>
            <a:r>
              <a:rPr lang="en"/>
              <a:t>Square footage, # bathrooms, # bedrooms, Age, lot size, is it on a golf course</a:t>
            </a:r>
            <a:endParaRPr/>
          </a:p>
          <a:p>
            <a:pPr indent="-298450" lvl="0" marL="457200" rtl="0" algn="l">
              <a:spcBef>
                <a:spcPts val="0"/>
              </a:spcBef>
              <a:spcAft>
                <a:spcPts val="0"/>
              </a:spcAft>
              <a:buSzPts val="1100"/>
              <a:buChar char="-"/>
            </a:pPr>
            <a:r>
              <a:rPr lang="en"/>
              <a:t>These are all different metrics that we might find in a dataset about prices of homes.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data can be represented in a data matrix X that has the shape n * p – n for the number of rows and p for the number of columns or features, as I’ll refer to them from now on. </a:t>
            </a:r>
            <a:endParaRPr/>
          </a:p>
          <a:p>
            <a:pPr indent="0" lvl="0" marL="0" rtl="0" algn="l">
              <a:spcBef>
                <a:spcPts val="0"/>
              </a:spcBef>
              <a:spcAft>
                <a:spcPts val="0"/>
              </a:spcAft>
              <a:buNone/>
            </a:pPr>
            <a:r>
              <a:rPr lang="en"/>
              <a:t>Each home, or data point, </a:t>
            </a:r>
            <a:r>
              <a:rPr b="1" lang="en"/>
              <a:t>x</a:t>
            </a:r>
            <a:r>
              <a:rPr b="1" baseline="-25000" lang="en"/>
              <a:t>1</a:t>
            </a:r>
            <a:r>
              <a:rPr lang="en"/>
              <a:t> = (x</a:t>
            </a:r>
            <a:r>
              <a:rPr baseline="-25000" lang="en"/>
              <a:t>11</a:t>
            </a:r>
            <a:r>
              <a:rPr lang="en"/>
              <a:t>, … x</a:t>
            </a:r>
            <a:r>
              <a:rPr baseline="-25000" lang="en"/>
              <a:t>1p</a:t>
            </a:r>
            <a:r>
              <a:rPr lang="en"/>
              <a:t>)T  is a vector of length 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get into modeling the price of the house, we want to try and visualize the data.</a:t>
            </a:r>
            <a:endParaRPr/>
          </a:p>
          <a:p>
            <a:pPr indent="-298450" lvl="0" marL="457200" rtl="0" algn="l">
              <a:spcBef>
                <a:spcPts val="0"/>
              </a:spcBef>
              <a:spcAft>
                <a:spcPts val="0"/>
              </a:spcAft>
              <a:buClr>
                <a:schemeClr val="dk1"/>
              </a:buClr>
              <a:buSzPts val="1100"/>
              <a:buChar char="-"/>
            </a:pPr>
            <a:r>
              <a:rPr lang="en">
                <a:solidFill>
                  <a:schemeClr val="dk1"/>
                </a:solidFill>
              </a:rPr>
              <a:t>Question is: </a:t>
            </a:r>
            <a:r>
              <a:rPr lang="en">
                <a:solidFill>
                  <a:schemeClr val="dk1"/>
                </a:solidFill>
              </a:rPr>
              <a:t>How do we make a graph of this data? How do we visualize it to understand which features are most important for distinguishing expensive homes from cheap homes?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humans, we can only visualize the relationship between 2 or 3 features at a time. We can’t really understand plots in 4D or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world of big data, there are lots of problems where this would come up – not just predicting home prices.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4f336e4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4f336e4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equation* this e ^ -½ times squared euclidean distance between the </a:t>
            </a:r>
            <a:r>
              <a:rPr lang="en"/>
              <a:t>points</a:t>
            </a:r>
            <a:r>
              <a:rPr lang="en"/>
              <a:t> or whatever.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we used a student t-distribution with 1 degrees of freedom – also known as the Cauchy distribution. And the question is *why* do we define map similarities with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is that the Gaussian distribution can cause crowding of data points in the map whereas the t is more flexible.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as we can see from the pic, tails for t has more space for points that are far apart. Consider 2 points far away from x i. Under gaussian, these would be mapped to the same spot. Under the t, we have more space so these points don’t overlap. This is the key intuition for t-SNE which improved on regular SNE that had problems with crowding data **</a:t>
            </a:r>
            <a:endParaRPr/>
          </a:p>
          <a:p>
            <a:pPr indent="0" lvl="0" marL="0" rtl="0" algn="l">
              <a:spcBef>
                <a:spcPts val="0"/>
              </a:spcBef>
              <a:spcAft>
                <a:spcPts val="0"/>
              </a:spcAft>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543dcb5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543dcb5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r>
              <a:rPr lang="en"/>
              <a:t> of algorithm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Vastly oversimplified the gradient descent aspect here. At a high level, this step involves calculating the derivative of our cost function C (KL) and using that as part of equation to update our map points, moving them in the direction of the steepest descent which is that derivative. (B/c goal is minimizing the KL divergence).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iteration, we move </a:t>
            </a:r>
            <a:r>
              <a:rPr lang="en"/>
              <a:t>slightly</a:t>
            </a:r>
            <a:r>
              <a:rPr lang="en"/>
              <a:t> closer to the minimum.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543dcb5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543dcb5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4f336e4d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4f336e4d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31169ab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31169ab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4f336e4d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4f336e4d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and white photos for t-SNE and </a:t>
            </a:r>
            <a:r>
              <a:rPr lang="en">
                <a:solidFill>
                  <a:schemeClr val="dk1"/>
                </a:solidFill>
              </a:rPr>
              <a:t>PCA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Issues with t-SNE or interactive tool. Fun structures. Or other examples for ending.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4e5cf91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4e5cf91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4d4e201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4d4e201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4d4e201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4d4e201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gif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4d4e201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4d4e201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4f336e4d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4f336e4d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But what happens when the n and p increase by a lot.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Consider the problem of trying to analyze brain scans for cancer </a:t>
            </a:r>
            <a:r>
              <a:rPr lang="en">
                <a:solidFill>
                  <a:schemeClr val="dk1"/>
                </a:solidFill>
              </a:rPr>
              <a:t>diagnoses</a:t>
            </a:r>
            <a:r>
              <a:rPr lang="en">
                <a:solidFill>
                  <a:schemeClr val="dk1"/>
                </a:solidFill>
              </a:rPr>
              <a:t>. I can show you a picture here of 16 brain images but what if we have 10000 points? Each datapoint, each image, </a:t>
            </a:r>
            <a:r>
              <a:rPr lang="en">
                <a:solidFill>
                  <a:schemeClr val="dk1"/>
                </a:solidFill>
              </a:rPr>
              <a:t>could</a:t>
            </a:r>
            <a:r>
              <a:rPr lang="en">
                <a:solidFill>
                  <a:schemeClr val="dk1"/>
                </a:solidFill>
              </a:rPr>
              <a:t> be made up of hundreds of pixels. (p goes way up).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do we approach visualizing that data? Can we do so where we group cancerous brains together vs benign.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we were looking at thousands of tweets and trying to do some sort of text analysis on the semantic similarity, we could try to visualize the data using a word cloud.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one way to represent all the data but we lose a lot of information.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both cases, the limiting factor seems to be the amount of data that we’re trying to compress down into one plot.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simple idea to solve this problem is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2d2ad333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2d2ad333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N_components – i.e, the </a:t>
            </a:r>
            <a:r>
              <a:rPr lang="en"/>
              <a:t>lower dimension that we want the high dimensional data to be converted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Perplexity: </a:t>
            </a:r>
            <a:endParaRPr/>
          </a:p>
          <a:p>
            <a:pPr indent="0" lvl="0" marL="0" rtl="0" algn="l">
              <a:spcBef>
                <a:spcPts val="0"/>
              </a:spcBef>
              <a:spcAft>
                <a:spcPts val="0"/>
              </a:spcAft>
              <a:buNone/>
            </a:pPr>
            <a:r>
              <a:rPr lang="en"/>
              <a:t>Think of a manifold structure as any geometric shape like: cylinder, ball, curve, etc.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2d2ad33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2d2ad33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Cost function optimization is the process of finding </a:t>
            </a:r>
            <a:r>
              <a:rPr lang="en"/>
              <a:t>the optimal values for the model parameters by finding the global minima of cost functions.</a:t>
            </a:r>
            <a:endParaRPr/>
          </a:p>
          <a:p>
            <a:pPr indent="-298450" lvl="0" marL="457200" rtl="0" algn="l">
              <a:spcBef>
                <a:spcPts val="0"/>
              </a:spcBef>
              <a:spcAft>
                <a:spcPts val="0"/>
              </a:spcAft>
              <a:buSzPts val="1100"/>
              <a:buChar char="-"/>
            </a:pPr>
            <a:r>
              <a:rPr lang="en"/>
              <a:t>Involves simulated annealing which I don’t know much about other than it’a a </a:t>
            </a:r>
            <a:r>
              <a:rPr lang="en" u="sng">
                <a:solidFill>
                  <a:schemeClr val="hlink"/>
                </a:solidFill>
                <a:hlinkClick r:id="rId2"/>
              </a:rPr>
              <a:t>probabilistic technique</a:t>
            </a:r>
            <a:r>
              <a:rPr lang="en"/>
              <a:t> for approximating the </a:t>
            </a:r>
            <a:r>
              <a:rPr lang="en" u="sng">
                <a:solidFill>
                  <a:schemeClr val="hlink"/>
                </a:solidFill>
                <a:hlinkClick r:id="rId3"/>
              </a:rPr>
              <a:t>global optimum</a:t>
            </a:r>
            <a:r>
              <a:rPr lang="en"/>
              <a:t> of a given </a:t>
            </a:r>
            <a:r>
              <a:rPr lang="en" u="sng">
                <a:solidFill>
                  <a:schemeClr val="hlink"/>
                </a:solidFill>
                <a:hlinkClick r:id="rId4"/>
              </a:rPr>
              <a:t>function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going to get into the weeds too much here but the main idea is that, in practice, one has to run the optimization several times on a data set to find appropriate values for the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Other problem … </a:t>
            </a:r>
            <a:endParaRPr/>
          </a:p>
          <a:p>
            <a:pPr indent="0" lvl="0" marL="0" rtl="0" algn="l">
              <a:spcBef>
                <a:spcPts val="0"/>
              </a:spcBef>
              <a:spcAft>
                <a:spcPts val="0"/>
              </a:spcAft>
              <a:buNone/>
            </a:pPr>
            <a:r>
              <a:rPr lang="en"/>
              <a:t>NOT specific to SNE, but that it also occurs in other local techniques for multidimensional scaling such as Sammon mapping.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t-SNE doesn't guarantee to resolve the crowding problem all the time, but it gives its best to overcome the crowding problem and preserving the neighborhood distance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e5cf8a4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e5cf8a4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31169ab1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31169ab1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 map, in which each point – as it exists in the data in high dimensional space – will be represented by a different point in lower dimensional space in such a way that that similar datapoints are represented by nearby points and dissimilar datapoints </a:t>
            </a:r>
            <a:r>
              <a:rPr lang="en"/>
              <a:t>will</a:t>
            </a:r>
            <a:r>
              <a:rPr lang="en"/>
              <a:t> be represented by far away points.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This is dimensionality reduction aka embedding.  It’s a technique for representing multi-dimensional data in 2 or 3 dimensions. </a:t>
            </a:r>
            <a:endParaRPr>
              <a:solidFill>
                <a:schemeClr val="dk1"/>
              </a:solidFill>
            </a:endParaRPr>
          </a:p>
          <a:p>
            <a:pPr indent="0" lvl="0" marL="0" rtl="0" algn="l">
              <a:spcBef>
                <a:spcPts val="0"/>
              </a:spcBef>
              <a:spcAft>
                <a:spcPts val="0"/>
              </a:spcAft>
              <a:buNone/>
            </a:pPr>
            <a:r>
              <a:rPr lang="en">
                <a:solidFill>
                  <a:schemeClr val="dk1"/>
                </a:solidFill>
              </a:rPr>
              <a:t>Hopefully this is where we’ll get insight into the data in the lower dimensional space.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we think about dimension reduction, we want to keep a few goals in mind. The main goals are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4f336e4d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4f336e4d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Homes example: Similar homes should have similar representations in the map</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Cancer image example: Cluster malignant vs benign tumors while visualizing thousands of images at once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Twitter example: don’t want to lose the </a:t>
            </a:r>
            <a:r>
              <a:rPr lang="en">
                <a:solidFill>
                  <a:schemeClr val="dk1"/>
                </a:solidFill>
              </a:rPr>
              <a:t>semantic</a:t>
            </a:r>
            <a:r>
              <a:rPr lang="en">
                <a:solidFill>
                  <a:schemeClr val="dk1"/>
                </a:solidFill>
              </a:rPr>
              <a:t> structure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its core, reducing the number of features naturally reduces the accuracy of the data, but the tradeoff is for simplicity: we are able to understand/interpret it better in lower dimensions.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goals are very general and they apply to all applications using dimension reduction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They will also apply to one more example which I’ll introduce now which will be used throughout the talk…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543dcb5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543dcb5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Modified National Institute of Standards and Technology dataset = MNIST. </a:t>
            </a:r>
            <a:r>
              <a:rPr lang="en">
                <a:solidFill>
                  <a:schemeClr val="dk1"/>
                </a:solidFill>
              </a:rPr>
              <a:t> Collected from high school students and people who worked at the US census.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collection of 60k handwritten digits. </a:t>
            </a:r>
            <a:endParaRPr/>
          </a:p>
          <a:p>
            <a:pPr indent="0" lvl="0" marL="0" rtl="0" algn="l">
              <a:spcBef>
                <a:spcPts val="0"/>
              </a:spcBef>
              <a:spcAft>
                <a:spcPts val="0"/>
              </a:spcAft>
              <a:buNone/>
            </a:pPr>
            <a:r>
              <a:rPr lang="en"/>
              <a:t>Each image is 28*28 pixel with one of 10 classes representing integer values from 0 to 9, inclusively. Each x_i is 1 image with 784 features, one for each pixel.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Widely considered to be “solved” by many different algorithms – achieving 99%+ accuracy, but it’s a popular starting point for developing and testing new methodologies.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For our case here, we want to think about how to visualize all this data (60k x 784) in one 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70 images here but how do we visualize thousands of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explore this </a:t>
            </a:r>
            <a:r>
              <a:rPr lang="en"/>
              <a:t>question</a:t>
            </a:r>
            <a:r>
              <a:rPr lang="en"/>
              <a:t> throughout my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2d2ad3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2d2ad3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4e5cf91b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4e5cf91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in stat 442 with me you have heard about PCA because that’s what we’ve talked </a:t>
            </a:r>
            <a:r>
              <a:rPr lang="en"/>
              <a:t>about the last two classes. But for those who do not 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PCA is a dimensionality reduction technique. The output of the algorithm are PCs: new variables that are created as a linear combination of the existing features. </a:t>
            </a:r>
            <a:endParaRPr/>
          </a:p>
          <a:p>
            <a:pPr indent="0" lvl="0" marL="0" rtl="0" algn="l">
              <a:spcBef>
                <a:spcPts val="0"/>
              </a:spcBef>
              <a:spcAft>
                <a:spcPts val="0"/>
              </a:spcAft>
              <a:buNone/>
            </a:pPr>
            <a:r>
              <a:rPr lang="en"/>
              <a:t>The 1st PC aims to capture/explain the maximum amount of variance in the data. </a:t>
            </a:r>
            <a:endParaRPr/>
          </a:p>
          <a:p>
            <a:pPr indent="0" lvl="0" marL="0" rtl="0" algn="l">
              <a:spcBef>
                <a:spcPts val="0"/>
              </a:spcBef>
              <a:spcAft>
                <a:spcPts val="0"/>
              </a:spcAft>
              <a:buNone/>
            </a:pPr>
            <a:r>
              <a:rPr lang="en"/>
              <a:t>The 2nd PC does the same but in a direction that’s uncorrelated with the 1st PC.</a:t>
            </a:r>
            <a:endParaRPr/>
          </a:p>
          <a:p>
            <a:pPr indent="0" lvl="0" marL="0" rtl="0" algn="l">
              <a:spcBef>
                <a:spcPts val="0"/>
              </a:spcBef>
              <a:spcAft>
                <a:spcPts val="0"/>
              </a:spcAft>
              <a:buNone/>
            </a:pPr>
            <a:r>
              <a:rPr lang="en"/>
              <a:t>Geometrically speaking, a principle component represents the directions of the data that explain the maximum amount of variance. And there’s a lot of linear algebra going on under the hood but I’ll explain what’s going on here geometrically…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values along the axis don’t mean anything to us humans, but we get an idea of what’s happening visually:</a:t>
            </a:r>
            <a:endParaRPr/>
          </a:p>
          <a:p>
            <a:pPr indent="0" lvl="0" marL="0" rtl="0" algn="l">
              <a:spcBef>
                <a:spcPts val="0"/>
              </a:spcBef>
              <a:spcAft>
                <a:spcPts val="0"/>
              </a:spcAft>
              <a:buNone/>
            </a:pPr>
            <a:r>
              <a:rPr lang="en"/>
              <a:t>1st PC: 0’s and 1’s are furthest apart. Makes sense when you think about them in terms of pixels – probably the most distinct digits. </a:t>
            </a:r>
            <a:endParaRPr/>
          </a:p>
          <a:p>
            <a:pPr indent="0" lvl="0" marL="0" rtl="0" algn="l">
              <a:spcBef>
                <a:spcPts val="0"/>
              </a:spcBef>
              <a:spcAft>
                <a:spcPts val="0"/>
              </a:spcAft>
              <a:buNone/>
            </a:pPr>
            <a:r>
              <a:rPr lang="en"/>
              <a:t>2nd PC: 9’s, 7’s, 4’s are at bottom. 2’s, 3’s 5’s are at the top. Second source of variation.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looks alright, but mainly because I added colors to the plot. If you were in the unlabeled case…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4f336e4d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4f336e4d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 see something like this. Almost impossible to make out any clusters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on the left but that’s a stretch.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 is can we do better? </a:t>
            </a:r>
            <a:r>
              <a:rPr lang="en"/>
              <a:t>Spoiler</a:t>
            </a:r>
            <a:r>
              <a:rPr lang="en"/>
              <a:t> the answer is yes.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researchgate.net/figure/The-swiss-roll-dataset-The-distance-between-two-arbitrary-points-in-the-original_fig8_32907526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www.researchgate.net/figure/The-swiss-roll-dataset-The-distance-between-two-arbitrary-points-in-the-original_fig8_329075265" TargetMode="External"/><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stats.stackexchange.com/questions/123767/what-are-some-popular-choices-for-visualizing-4-dimensional-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owardsdatascience.com/an-introduction-to-t-sne-with-python-example-5a3a293108d1"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jmlr.csail.mit.edu/papers/volume9/vandermaaten08a/vandermaaten08a.pdf" TargetMode="External"/><Relationship Id="rId4" Type="http://schemas.openxmlformats.org/officeDocument/2006/relationships/hyperlink" Target="https://citeseerx.ist.psu.edu/viewdoc/download?doi=10.1.1.441.8882&amp;rep=rep1&amp;type=pdf" TargetMode="External"/><Relationship Id="rId9" Type="http://schemas.openxmlformats.org/officeDocument/2006/relationships/hyperlink" Target="https://scikit-learn.org/stable/modules/generated/sklearn.manifold.TSNE.html" TargetMode="External"/><Relationship Id="rId5" Type="http://schemas.openxmlformats.org/officeDocument/2006/relationships/hyperlink" Target="https://www.youtube.com/watch?v=RJVL80Gg3lA&amp;ab_channel=GoogleTechTalks" TargetMode="External"/><Relationship Id="rId6" Type="http://schemas.openxmlformats.org/officeDocument/2006/relationships/hyperlink" Target="https://towardsdatascience.com/t-distributed-stochastic-neighbor-embedding-t-sne-bb60ff109561" TargetMode="External"/><Relationship Id="rId7" Type="http://schemas.openxmlformats.org/officeDocument/2006/relationships/hyperlink" Target="https://towardsdatascience.com/t-sne-clearly-explained-d84c537f53a" TargetMode="External"/><Relationship Id="rId8" Type="http://schemas.openxmlformats.org/officeDocument/2006/relationships/hyperlink" Target="https://www.oreilly.com/content/an-illustrated-introduction-to-the-t-sne-algorith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s://www.nature.com/articles/sdata2017117" TargetMode="External"/><Relationship Id="rId5" Type="http://schemas.openxmlformats.org/officeDocument/2006/relationships/image" Target="../media/image1.jpg"/><Relationship Id="rId6" Type="http://schemas.openxmlformats.org/officeDocument/2006/relationships/hyperlink" Target="https://crimetechweekly.com/2017/07/20/big-data-investigation-analytics-a-difference-maker-for-law-enforcemen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2.jpg"/><Relationship Id="rId5"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istill.pub/2016/misread-tsne/" TargetMode="External"/><Relationship Id="rId4" Type="http://schemas.openxmlformats.org/officeDocument/2006/relationships/hyperlink" Target="https://distill.pub/2016/misread-tsne/" TargetMode="External"/><Relationship Id="rId5" Type="http://schemas.openxmlformats.org/officeDocument/2006/relationships/hyperlink" Target="https://distill.pub/2016/misread-ts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semanticscholar.org/paper/A-Survey-of-Dimension-Reduction-Methods-for-Data-Engel-H%C3%BCttenberger/8dc7a7af1685d6667d24f013ecc5fceeb2bcc68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towardsdatascience.com/handwritten-digit-recognition-with-mnist-on-ios-with-keras-e85e194f9fa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s://deepai.org/dataset/mni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deepai.org/dataset/mnist"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t-Distributed Stochastic Neighbor Embedding (t-SNE)</a:t>
            </a:r>
            <a:endParaRPr/>
          </a:p>
        </p:txBody>
      </p:sp>
      <p:sp>
        <p:nvSpPr>
          <p:cNvPr id="60" name="Google Shape;60;p13"/>
          <p:cNvSpPr txBox="1"/>
          <p:nvPr>
            <p:ph idx="1" type="subTitle"/>
          </p:nvPr>
        </p:nvSpPr>
        <p:spPr>
          <a:xfrm>
            <a:off x="311700" y="3138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Jimmy DeLano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Distances to Preserve?</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PCA is mainly concerned with preserving </a:t>
            </a:r>
            <a:r>
              <a:rPr i="1" lang="en"/>
              <a:t>large</a:t>
            </a:r>
            <a:r>
              <a:rPr lang="en"/>
              <a:t> pairwise distances in the map</a:t>
            </a:r>
            <a:endParaRPr/>
          </a:p>
          <a:p>
            <a:pPr indent="0" lvl="0" marL="0" rtl="0" algn="l">
              <a:spcBef>
                <a:spcPts val="1200"/>
              </a:spcBef>
              <a:spcAft>
                <a:spcPts val="1200"/>
              </a:spcAft>
              <a:buNone/>
            </a:pPr>
            <a:r>
              <a:rPr lang="en"/>
              <a:t>Are these distances reliable?</a:t>
            </a:r>
            <a:endParaRPr/>
          </a:p>
        </p:txBody>
      </p:sp>
      <p:pic>
        <p:nvPicPr>
          <p:cNvPr descr="1: The swiss roll dataset. The distance between two arbitrary points in...  | Download Scientific Diagram" id="129" name="Google Shape;129;p22"/>
          <p:cNvPicPr preferRelativeResize="0"/>
          <p:nvPr/>
        </p:nvPicPr>
        <p:blipFill>
          <a:blip r:embed="rId3">
            <a:alphaModFix/>
          </a:blip>
          <a:stretch>
            <a:fillRect/>
          </a:stretch>
        </p:blipFill>
        <p:spPr>
          <a:xfrm>
            <a:off x="4541972" y="1594876"/>
            <a:ext cx="4290325" cy="3295550"/>
          </a:xfrm>
          <a:prstGeom prst="rect">
            <a:avLst/>
          </a:prstGeom>
          <a:noFill/>
          <a:ln>
            <a:noFill/>
          </a:ln>
        </p:spPr>
      </p:pic>
      <p:sp>
        <p:nvSpPr>
          <p:cNvPr id="130" name="Google Shape;130;p22"/>
          <p:cNvSpPr txBox="1"/>
          <p:nvPr/>
        </p:nvSpPr>
        <p:spPr>
          <a:xfrm>
            <a:off x="4545425" y="4890425"/>
            <a:ext cx="453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4"/>
              </a:rPr>
              <a:t>https://www.researchgate.net/figure/The-swiss-roll-dataset-The-distance-between-two-arbitrary-points-in-the-original_fig8_329075265</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Distances to Preserve?</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PCA is mainly concerned with preserving </a:t>
            </a:r>
            <a:r>
              <a:rPr i="1" lang="en"/>
              <a:t>large</a:t>
            </a:r>
            <a:r>
              <a:rPr lang="en"/>
              <a:t> pairwise distances in the map</a:t>
            </a:r>
            <a:endParaRPr/>
          </a:p>
          <a:p>
            <a:pPr indent="0" lvl="0" marL="0" rtl="0" algn="l">
              <a:spcBef>
                <a:spcPts val="1200"/>
              </a:spcBef>
              <a:spcAft>
                <a:spcPts val="1200"/>
              </a:spcAft>
              <a:buNone/>
            </a:pPr>
            <a:r>
              <a:rPr lang="en"/>
              <a:t>Are these distances reliable?</a:t>
            </a:r>
            <a:endParaRPr/>
          </a:p>
        </p:txBody>
      </p:sp>
      <p:pic>
        <p:nvPicPr>
          <p:cNvPr descr="1: The swiss roll dataset. The distance between two arbitrary points in...  | Download Scientific Diagram" id="137" name="Google Shape;137;p23"/>
          <p:cNvPicPr preferRelativeResize="0"/>
          <p:nvPr/>
        </p:nvPicPr>
        <p:blipFill>
          <a:blip r:embed="rId3">
            <a:alphaModFix/>
          </a:blip>
          <a:stretch>
            <a:fillRect/>
          </a:stretch>
        </p:blipFill>
        <p:spPr>
          <a:xfrm>
            <a:off x="4541972" y="1594876"/>
            <a:ext cx="4290325" cy="3295550"/>
          </a:xfrm>
          <a:prstGeom prst="rect">
            <a:avLst/>
          </a:prstGeom>
          <a:noFill/>
          <a:ln>
            <a:noFill/>
          </a:ln>
        </p:spPr>
      </p:pic>
      <p:sp>
        <p:nvSpPr>
          <p:cNvPr id="138" name="Google Shape;138;p23"/>
          <p:cNvSpPr txBox="1"/>
          <p:nvPr/>
        </p:nvSpPr>
        <p:spPr>
          <a:xfrm>
            <a:off x="4545425" y="4890425"/>
            <a:ext cx="4532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4"/>
              </a:rPr>
              <a:t>https://www.researchgate.net/figure/The-swiss-roll-dataset-The-distance-between-two-arbitrary-points-in-the-original_fig8_329075265</a:t>
            </a:r>
            <a:r>
              <a:rPr lang="en" sz="600">
                <a:latin typeface="Average"/>
                <a:ea typeface="Average"/>
                <a:cs typeface="Average"/>
                <a:sym typeface="Average"/>
              </a:rPr>
              <a:t> </a:t>
            </a:r>
            <a:endParaRPr sz="600">
              <a:latin typeface="Average"/>
              <a:ea typeface="Average"/>
              <a:cs typeface="Average"/>
              <a:sym typeface="Average"/>
            </a:endParaRPr>
          </a:p>
        </p:txBody>
      </p:sp>
      <p:pic>
        <p:nvPicPr>
          <p:cNvPr descr="Little Debbie Swiss Cake Rolls, 12 ct, 13.31 oz - Walmart.com" id="139" name="Google Shape;139;p23"/>
          <p:cNvPicPr preferRelativeResize="0"/>
          <p:nvPr/>
        </p:nvPicPr>
        <p:blipFill rotWithShape="1">
          <a:blip r:embed="rId5">
            <a:alphaModFix/>
          </a:blip>
          <a:srcRect b="17832" l="0" r="0" t="23510"/>
          <a:stretch/>
        </p:blipFill>
        <p:spPr>
          <a:xfrm>
            <a:off x="704400" y="2920825"/>
            <a:ext cx="2809675" cy="1648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7B7B7"/>
                </a:solidFill>
              </a:rPr>
              <a:t>Introduction &amp; Motivation</a:t>
            </a:r>
            <a:endParaRPr>
              <a:solidFill>
                <a:srgbClr val="B7B7B7"/>
              </a:solidFill>
            </a:endParaRPr>
          </a:p>
          <a:p>
            <a:pPr indent="0" lvl="0" marL="0" rtl="0" algn="l">
              <a:spcBef>
                <a:spcPts val="1200"/>
              </a:spcBef>
              <a:spcAft>
                <a:spcPts val="0"/>
              </a:spcAft>
              <a:buNone/>
            </a:pPr>
            <a:r>
              <a:rPr lang="en">
                <a:solidFill>
                  <a:srgbClr val="B7B7B7"/>
                </a:solidFill>
              </a:rPr>
              <a:t>Principal Component Analysis (PCA)</a:t>
            </a:r>
            <a:endParaRPr>
              <a:solidFill>
                <a:srgbClr val="B7B7B7"/>
              </a:solidFill>
            </a:endParaRPr>
          </a:p>
          <a:p>
            <a:pPr indent="0" lvl="0" marL="0" rtl="0" algn="l">
              <a:spcBef>
                <a:spcPts val="1200"/>
              </a:spcBef>
              <a:spcAft>
                <a:spcPts val="0"/>
              </a:spcAft>
              <a:buNone/>
            </a:pPr>
            <a:r>
              <a:rPr b="1" lang="en">
                <a:solidFill>
                  <a:schemeClr val="accent1"/>
                </a:solidFill>
              </a:rPr>
              <a:t>t-SNE</a:t>
            </a:r>
            <a:endParaRPr b="1">
              <a:solidFill>
                <a:schemeClr val="accent1"/>
              </a:solidFill>
            </a:endParaRPr>
          </a:p>
          <a:p>
            <a:pPr indent="0" lvl="0" marL="0" rtl="0" algn="l">
              <a:spcBef>
                <a:spcPts val="1200"/>
              </a:spcBef>
              <a:spcAft>
                <a:spcPts val="0"/>
              </a:spcAft>
              <a:buNone/>
            </a:pPr>
            <a:r>
              <a:rPr lang="en">
                <a:solidFill>
                  <a:schemeClr val="accent1"/>
                </a:solidFill>
              </a:rPr>
              <a:t>Why the t-distribution?</a:t>
            </a:r>
            <a:endParaRPr>
              <a:solidFill>
                <a:schemeClr val="accent1"/>
              </a:solidFill>
            </a:endParaRPr>
          </a:p>
          <a:p>
            <a:pPr indent="0" lvl="0" marL="0" rtl="0" algn="l">
              <a:spcBef>
                <a:spcPts val="1200"/>
              </a:spcBef>
              <a:spcAft>
                <a:spcPts val="0"/>
              </a:spcAft>
              <a:buClr>
                <a:schemeClr val="dk1"/>
              </a:buClr>
              <a:buSzPts val="1100"/>
              <a:buFont typeface="Arial"/>
              <a:buNone/>
            </a:pPr>
            <a:r>
              <a:rPr lang="en">
                <a:solidFill>
                  <a:schemeClr val="accent1"/>
                </a:solidFill>
              </a:rPr>
              <a:t>t-SNE on MNIST dataset</a:t>
            </a:r>
            <a:endParaRPr>
              <a:solidFill>
                <a:schemeClr val="accent1"/>
              </a:solidFil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t-Distributed Stochastic Neighbor Embedding (t-SNE)</a:t>
            </a:r>
            <a:endParaRPr/>
          </a:p>
          <a:p>
            <a:pPr indent="0" lvl="0" marL="0" rtl="0" algn="l">
              <a:spcBef>
                <a:spcPts val="0"/>
              </a:spcBef>
              <a:spcAft>
                <a:spcPts val="0"/>
              </a:spcAft>
              <a:buNone/>
            </a:pPr>
            <a:r>
              <a:t/>
            </a:r>
            <a:endParaRPr/>
          </a:p>
        </p:txBody>
      </p:sp>
      <p:pic>
        <p:nvPicPr>
          <p:cNvPr id="151" name="Google Shape;151;p25"/>
          <p:cNvPicPr preferRelativeResize="0"/>
          <p:nvPr/>
        </p:nvPicPr>
        <p:blipFill>
          <a:blip r:embed="rId3">
            <a:alphaModFix/>
          </a:blip>
          <a:stretch>
            <a:fillRect/>
          </a:stretch>
        </p:blipFill>
        <p:spPr>
          <a:xfrm>
            <a:off x="2708937" y="1271250"/>
            <a:ext cx="3726125" cy="372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t-Distributed Stochastic Neighbor Embedding (t-SNE)</a:t>
            </a:r>
            <a:endParaRPr/>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Measure pairwise similarities between points in </a:t>
            </a:r>
            <a:r>
              <a:rPr lang="en">
                <a:solidFill>
                  <a:schemeClr val="accent1"/>
                </a:solidFill>
              </a:rPr>
              <a:t>high dimension</a:t>
            </a:r>
            <a:endParaRPr/>
          </a:p>
        </p:txBody>
      </p:sp>
      <p:sp>
        <p:nvSpPr>
          <p:cNvPr id="158" name="Google Shape;158;p26"/>
          <p:cNvSpPr/>
          <p:nvPr/>
        </p:nvSpPr>
        <p:spPr>
          <a:xfrm>
            <a:off x="683417" y="2181616"/>
            <a:ext cx="4127700" cy="22707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481350" y="1993600"/>
            <a:ext cx="4127700" cy="2328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nvSpPr>
        <p:spPr>
          <a:xfrm>
            <a:off x="582383" y="1993600"/>
            <a:ext cx="15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High D</a:t>
            </a:r>
            <a:endParaRPr/>
          </a:p>
        </p:txBody>
      </p:sp>
      <p:sp>
        <p:nvSpPr>
          <p:cNvPr id="161" name="Google Shape;161;p26"/>
          <p:cNvSpPr/>
          <p:nvPr/>
        </p:nvSpPr>
        <p:spPr>
          <a:xfrm>
            <a:off x="957651" y="2789054"/>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1029498" y="3454022"/>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530284" y="2562446"/>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3541079" y="2672392"/>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876046" y="3642074"/>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660751" y="3201225"/>
            <a:ext cx="173100" cy="1878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3049246" y="2977105"/>
            <a:ext cx="173100" cy="187800"/>
          </a:xfrm>
          <a:prstGeom prst="ellipse">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491241" y="2467319"/>
            <a:ext cx="1222800" cy="1207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nvSpPr>
        <p:spPr>
          <a:xfrm>
            <a:off x="3198854" y="3053305"/>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r>
              <a:rPr baseline="-25000" lang="en"/>
              <a:t>i</a:t>
            </a:r>
            <a:endParaRPr baseline="-25000"/>
          </a:p>
        </p:txBody>
      </p:sp>
      <p:sp>
        <p:nvSpPr>
          <p:cNvPr id="170" name="Google Shape;170;p26"/>
          <p:cNvSpPr txBox="1"/>
          <p:nvPr/>
        </p:nvSpPr>
        <p:spPr>
          <a:xfrm>
            <a:off x="2724554" y="3201230"/>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r>
              <a:rPr baseline="-25000" lang="en"/>
              <a:t>j</a:t>
            </a:r>
            <a:endParaRPr baseline="-25000"/>
          </a:p>
        </p:txBody>
      </p:sp>
      <p:cxnSp>
        <p:nvCxnSpPr>
          <p:cNvPr id="171" name="Google Shape;171;p26"/>
          <p:cNvCxnSpPr>
            <a:stCxn id="170" idx="0"/>
            <a:endCxn id="170" idx="0"/>
          </p:cNvCxnSpPr>
          <p:nvPr/>
        </p:nvCxnSpPr>
        <p:spPr>
          <a:xfrm>
            <a:off x="2962604" y="3201230"/>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t-Distributed Stochastic Neighbor Embedding (t-SNE)</a:t>
            </a:r>
            <a:endParaRPr/>
          </a:p>
          <a:p>
            <a:pPr indent="0" lvl="0" marL="0" rtl="0" algn="l">
              <a:spcBef>
                <a:spcPts val="0"/>
              </a:spcBef>
              <a:spcAft>
                <a:spcPts val="0"/>
              </a:spcAft>
              <a:buNone/>
            </a:pPr>
            <a:r>
              <a:t/>
            </a:r>
            <a:endParaRPr/>
          </a:p>
        </p:txBody>
      </p:sp>
      <p:sp>
        <p:nvSpPr>
          <p:cNvPr id="177" name="Google Shape;177;p27"/>
          <p:cNvSpPr txBox="1"/>
          <p:nvPr>
            <p:ph idx="1" type="body"/>
          </p:nvPr>
        </p:nvSpPr>
        <p:spPr>
          <a:xfrm>
            <a:off x="311700" y="1152475"/>
            <a:ext cx="8520600" cy="361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practice, we compute the similarities slightly differently: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𝝈</a:t>
            </a:r>
            <a:r>
              <a:rPr baseline="-25000" lang="en"/>
              <a:t>i</a:t>
            </a:r>
            <a:r>
              <a:rPr lang="en"/>
              <a:t> is a hyperparameter that represents the </a:t>
            </a:r>
            <a:r>
              <a:rPr i="1" lang="en"/>
              <a:t>perplexity</a:t>
            </a:r>
            <a:r>
              <a:rPr lang="en"/>
              <a:t> for x</a:t>
            </a:r>
            <a:r>
              <a:rPr baseline="-25000" lang="en"/>
              <a:t>i</a:t>
            </a:r>
            <a:endParaRPr/>
          </a:p>
        </p:txBody>
      </p:sp>
      <p:pic>
        <p:nvPicPr>
          <p:cNvPr id="178" name="Google Shape;178;p27"/>
          <p:cNvPicPr preferRelativeResize="0"/>
          <p:nvPr/>
        </p:nvPicPr>
        <p:blipFill>
          <a:blip r:embed="rId3">
            <a:alphaModFix/>
          </a:blip>
          <a:stretch>
            <a:fillRect/>
          </a:stretch>
        </p:blipFill>
        <p:spPr>
          <a:xfrm>
            <a:off x="1913200" y="1685475"/>
            <a:ext cx="5317601" cy="8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t-Distributed Stochastic Neighbor Embedding (t-SNE)</a:t>
            </a:r>
            <a:endParaRPr/>
          </a:p>
          <a:p>
            <a:pPr indent="0" lvl="0" marL="0" rtl="0" algn="l">
              <a:spcBef>
                <a:spcPts val="0"/>
              </a:spcBef>
              <a:spcAft>
                <a:spcPts val="0"/>
              </a:spcAft>
              <a:buNone/>
            </a:pPr>
            <a:r>
              <a:t/>
            </a:r>
            <a:endParaRPr/>
          </a:p>
        </p:txBody>
      </p:sp>
      <p:sp>
        <p:nvSpPr>
          <p:cNvPr id="184" name="Google Shape;18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Measure pairwise similarities in low-dimensional map points:</a:t>
            </a:r>
            <a:endParaRPr/>
          </a:p>
        </p:txBody>
      </p:sp>
      <p:sp>
        <p:nvSpPr>
          <p:cNvPr id="185" name="Google Shape;185;p28"/>
          <p:cNvSpPr/>
          <p:nvPr/>
        </p:nvSpPr>
        <p:spPr>
          <a:xfrm>
            <a:off x="1342350" y="1976325"/>
            <a:ext cx="4213200" cy="2223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txBox="1"/>
          <p:nvPr/>
        </p:nvSpPr>
        <p:spPr>
          <a:xfrm>
            <a:off x="1445468" y="1976325"/>
            <a:ext cx="15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Low D</a:t>
            </a:r>
            <a:endParaRPr/>
          </a:p>
        </p:txBody>
      </p:sp>
      <p:sp>
        <p:nvSpPr>
          <p:cNvPr id="187" name="Google Shape;187;p28"/>
          <p:cNvSpPr/>
          <p:nvPr/>
        </p:nvSpPr>
        <p:spPr>
          <a:xfrm>
            <a:off x="2026210" y="2735872"/>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3360590" y="2915573"/>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2873718" y="2376518"/>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4320372" y="2376526"/>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4143665" y="3550386"/>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3153078" y="3550363"/>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1914815" y="3321785"/>
            <a:ext cx="176700" cy="179700"/>
          </a:xfrm>
          <a:prstGeom prst="ellipse">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nvSpPr>
        <p:spPr>
          <a:xfrm>
            <a:off x="2049529" y="3382930"/>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r>
              <a:rPr baseline="-25000" lang="en"/>
              <a:t>i</a:t>
            </a:r>
            <a:endParaRPr baseline="-25000"/>
          </a:p>
        </p:txBody>
      </p:sp>
      <p:sp>
        <p:nvSpPr>
          <p:cNvPr id="195" name="Google Shape;195;p28"/>
          <p:cNvSpPr/>
          <p:nvPr/>
        </p:nvSpPr>
        <p:spPr>
          <a:xfrm>
            <a:off x="1391766" y="2807719"/>
            <a:ext cx="1222800" cy="1207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txBox="1"/>
          <p:nvPr/>
        </p:nvSpPr>
        <p:spPr>
          <a:xfrm>
            <a:off x="2049529" y="2805330"/>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r>
              <a:rPr baseline="-25000" lang="en"/>
              <a:t>j</a:t>
            </a:r>
            <a:endParaRPr baseline="-2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t-Distributed Stochastic Neighbor Embedding (t-SNE)</a:t>
            </a:r>
            <a:endParaRPr/>
          </a:p>
          <a:p>
            <a:pPr indent="0" lvl="0" marL="0" rtl="0" algn="l">
              <a:spcBef>
                <a:spcPts val="0"/>
              </a:spcBef>
              <a:spcAft>
                <a:spcPts val="0"/>
              </a:spcAft>
              <a:buNone/>
            </a:pPr>
            <a:r>
              <a:t/>
            </a:r>
            <a:endParaRPr/>
          </a:p>
        </p:txBody>
      </p:sp>
      <p:sp>
        <p:nvSpPr>
          <p:cNvPr id="202" name="Google Shape;20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Move points around to minimize cost function </a:t>
            </a:r>
            <a:endParaRPr/>
          </a:p>
        </p:txBody>
      </p:sp>
      <p:sp>
        <p:nvSpPr>
          <p:cNvPr id="203" name="Google Shape;203;p29"/>
          <p:cNvSpPr/>
          <p:nvPr/>
        </p:nvSpPr>
        <p:spPr>
          <a:xfrm>
            <a:off x="1342350" y="1976325"/>
            <a:ext cx="4213200" cy="2223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txBox="1"/>
          <p:nvPr/>
        </p:nvSpPr>
        <p:spPr>
          <a:xfrm>
            <a:off x="1445468" y="1976325"/>
            <a:ext cx="15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Low D</a:t>
            </a:r>
            <a:endParaRPr/>
          </a:p>
        </p:txBody>
      </p:sp>
      <p:sp>
        <p:nvSpPr>
          <p:cNvPr id="205" name="Google Shape;205;p29"/>
          <p:cNvSpPr/>
          <p:nvPr/>
        </p:nvSpPr>
        <p:spPr>
          <a:xfrm>
            <a:off x="2026210" y="2735872"/>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3360590" y="2915573"/>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2873718" y="2376518"/>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4320372" y="2376526"/>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4143665" y="3550386"/>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3153078" y="3550363"/>
            <a:ext cx="176700" cy="1797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1914815" y="3321785"/>
            <a:ext cx="176700" cy="179700"/>
          </a:xfrm>
          <a:prstGeom prst="ellipse">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txBox="1"/>
          <p:nvPr/>
        </p:nvSpPr>
        <p:spPr>
          <a:xfrm>
            <a:off x="2049529" y="3382930"/>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r>
              <a:rPr baseline="-25000" lang="en"/>
              <a:t>i</a:t>
            </a:r>
            <a:endParaRPr baseline="-25000"/>
          </a:p>
        </p:txBody>
      </p:sp>
      <p:sp>
        <p:nvSpPr>
          <p:cNvPr id="213" name="Google Shape;213;p29"/>
          <p:cNvSpPr/>
          <p:nvPr/>
        </p:nvSpPr>
        <p:spPr>
          <a:xfrm>
            <a:off x="1391766" y="2807719"/>
            <a:ext cx="1222800" cy="1207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nvSpPr>
        <p:spPr>
          <a:xfrm>
            <a:off x="2049529" y="2805330"/>
            <a:ext cx="4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a:t>
            </a:r>
            <a:r>
              <a:rPr baseline="-25000" lang="en"/>
              <a:t>j</a:t>
            </a:r>
            <a:endParaRPr baseline="-2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t-Distributed Stochastic Neighbor Embedding (t-SNE)</a:t>
            </a:r>
            <a:endParaRPr/>
          </a:p>
          <a:p>
            <a:pPr indent="0" lvl="0" marL="0" rtl="0" algn="l">
              <a:spcBef>
                <a:spcPts val="0"/>
              </a:spcBef>
              <a:spcAft>
                <a:spcPts val="0"/>
              </a:spcAft>
              <a:buNone/>
            </a:pPr>
            <a:r>
              <a:t/>
            </a:r>
            <a:endParaRPr/>
          </a:p>
        </p:txBody>
      </p:sp>
      <p:sp>
        <p:nvSpPr>
          <p:cNvPr id="220" name="Google Shape;22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KL Divergence: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lnSpc>
                <a:spcPct val="150000"/>
              </a:lnSpc>
              <a:spcBef>
                <a:spcPts val="1200"/>
              </a:spcBef>
              <a:spcAft>
                <a:spcPts val="0"/>
              </a:spcAft>
              <a:buSzPts val="1800"/>
              <a:buChar char="-"/>
            </a:pPr>
            <a:r>
              <a:rPr lang="en"/>
              <a:t>Large p</a:t>
            </a:r>
            <a:r>
              <a:rPr baseline="-25000" lang="en"/>
              <a:t>ij</a:t>
            </a:r>
            <a:r>
              <a:rPr lang="en"/>
              <a:t> modeled by small q</a:t>
            </a:r>
            <a:r>
              <a:rPr baseline="-25000" lang="en"/>
              <a:t>ij</a:t>
            </a:r>
            <a:r>
              <a:rPr lang="en"/>
              <a:t>? </a:t>
            </a:r>
            <a:r>
              <a:rPr lang="en"/>
              <a:t>Big penalty!</a:t>
            </a:r>
            <a:endParaRPr/>
          </a:p>
          <a:p>
            <a:pPr indent="-342900" lvl="0" marL="457200" rtl="0" algn="l">
              <a:lnSpc>
                <a:spcPct val="150000"/>
              </a:lnSpc>
              <a:spcBef>
                <a:spcPts val="0"/>
              </a:spcBef>
              <a:spcAft>
                <a:spcPts val="0"/>
              </a:spcAft>
              <a:buSzPts val="1800"/>
              <a:buChar char="-"/>
            </a:pPr>
            <a:r>
              <a:rPr lang="en"/>
              <a:t>Small p</a:t>
            </a:r>
            <a:r>
              <a:rPr baseline="-25000" lang="en"/>
              <a:t>ij</a:t>
            </a:r>
            <a:r>
              <a:rPr lang="en"/>
              <a:t> modeled by large q</a:t>
            </a:r>
            <a:r>
              <a:rPr baseline="-25000" lang="en"/>
              <a:t>ij</a:t>
            </a:r>
            <a:r>
              <a:rPr lang="en"/>
              <a:t>? Small penalty!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Thus, t-SNE mainly preserves </a:t>
            </a:r>
            <a:r>
              <a:rPr i="1" lang="en"/>
              <a:t>local similarity structure</a:t>
            </a:r>
            <a:r>
              <a:rPr lang="en"/>
              <a:t> of the data</a:t>
            </a:r>
            <a:endParaRPr/>
          </a:p>
        </p:txBody>
      </p:sp>
      <p:pic>
        <p:nvPicPr>
          <p:cNvPr id="221" name="Google Shape;221;p30"/>
          <p:cNvPicPr preferRelativeResize="0"/>
          <p:nvPr/>
        </p:nvPicPr>
        <p:blipFill rotWithShape="1">
          <a:blip r:embed="rId3">
            <a:alphaModFix/>
          </a:blip>
          <a:srcRect b="0" l="15504" r="0" t="0"/>
          <a:stretch/>
        </p:blipFill>
        <p:spPr>
          <a:xfrm>
            <a:off x="2127025" y="1072575"/>
            <a:ext cx="2913674" cy="73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27" name="Google Shape;22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7B7B7"/>
                </a:solidFill>
              </a:rPr>
              <a:t>Introduction &amp; Motivation</a:t>
            </a:r>
            <a:endParaRPr>
              <a:solidFill>
                <a:srgbClr val="B7B7B7"/>
              </a:solidFill>
            </a:endParaRPr>
          </a:p>
          <a:p>
            <a:pPr indent="0" lvl="0" marL="0" rtl="0" algn="l">
              <a:spcBef>
                <a:spcPts val="1200"/>
              </a:spcBef>
              <a:spcAft>
                <a:spcPts val="0"/>
              </a:spcAft>
              <a:buNone/>
            </a:pPr>
            <a:r>
              <a:rPr lang="en">
                <a:solidFill>
                  <a:srgbClr val="B7B7B7"/>
                </a:solidFill>
              </a:rPr>
              <a:t>Principal Component Analysis (PCA)</a:t>
            </a:r>
            <a:endParaRPr>
              <a:solidFill>
                <a:srgbClr val="B7B7B7"/>
              </a:solidFill>
            </a:endParaRPr>
          </a:p>
          <a:p>
            <a:pPr indent="0" lvl="0" marL="0" rtl="0" algn="l">
              <a:spcBef>
                <a:spcPts val="1200"/>
              </a:spcBef>
              <a:spcAft>
                <a:spcPts val="0"/>
              </a:spcAft>
              <a:buNone/>
            </a:pPr>
            <a:r>
              <a:rPr lang="en">
                <a:solidFill>
                  <a:srgbClr val="B7B7B7"/>
                </a:solidFill>
              </a:rPr>
              <a:t>t-SNE</a:t>
            </a:r>
            <a:endParaRPr>
              <a:solidFill>
                <a:srgbClr val="B7B7B7"/>
              </a:solidFill>
            </a:endParaRPr>
          </a:p>
          <a:p>
            <a:pPr indent="0" lvl="0" marL="0" rtl="0" algn="l">
              <a:spcBef>
                <a:spcPts val="1200"/>
              </a:spcBef>
              <a:spcAft>
                <a:spcPts val="0"/>
              </a:spcAft>
              <a:buNone/>
            </a:pPr>
            <a:r>
              <a:rPr b="1" lang="en">
                <a:solidFill>
                  <a:schemeClr val="accent1"/>
                </a:solidFill>
              </a:rPr>
              <a:t>Why the t-distribution?</a:t>
            </a:r>
            <a:endParaRPr b="1">
              <a:solidFill>
                <a:schemeClr val="accent1"/>
              </a:solidFill>
            </a:endParaRPr>
          </a:p>
          <a:p>
            <a:pPr indent="0" lvl="0" marL="0" rtl="0" algn="l">
              <a:spcBef>
                <a:spcPts val="1200"/>
              </a:spcBef>
              <a:spcAft>
                <a:spcPts val="1200"/>
              </a:spcAft>
              <a:buNone/>
            </a:pPr>
            <a:r>
              <a:rPr lang="en"/>
              <a:t>t-SNE on MNIST dataset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&amp; Motivating Examples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Problem: predicting the prices of homes</a:t>
            </a:r>
            <a:endParaRPr/>
          </a:p>
        </p:txBody>
      </p:sp>
      <p:pic>
        <p:nvPicPr>
          <p:cNvPr descr="What are some popular choices for visualizing 4-dimensional data? - Cross  Validated" id="67" name="Google Shape;67;p14"/>
          <p:cNvPicPr preferRelativeResize="0"/>
          <p:nvPr/>
        </p:nvPicPr>
        <p:blipFill>
          <a:blip r:embed="rId3">
            <a:alphaModFix/>
          </a:blip>
          <a:stretch>
            <a:fillRect/>
          </a:stretch>
        </p:blipFill>
        <p:spPr>
          <a:xfrm>
            <a:off x="5508800" y="1911549"/>
            <a:ext cx="3635201" cy="2827400"/>
          </a:xfrm>
          <a:prstGeom prst="rect">
            <a:avLst/>
          </a:prstGeom>
          <a:noFill/>
          <a:ln>
            <a:noFill/>
          </a:ln>
        </p:spPr>
      </p:pic>
      <p:sp>
        <p:nvSpPr>
          <p:cNvPr id="68" name="Google Shape;68;p14"/>
          <p:cNvSpPr txBox="1"/>
          <p:nvPr/>
        </p:nvSpPr>
        <p:spPr>
          <a:xfrm>
            <a:off x="5508800" y="4825275"/>
            <a:ext cx="363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4"/>
              </a:rPr>
              <a:t>https://stats.stackexchange.com/questions/123767/what-are-some-popular-choices-for-visualizing-4-dimensional-data</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 Student t-Distribution?</a:t>
            </a:r>
            <a:endParaRPr/>
          </a:p>
        </p:txBody>
      </p:sp>
      <p:sp>
        <p:nvSpPr>
          <p:cNvPr id="233" name="Google Shape;23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about the dissimilar points?</a:t>
            </a:r>
            <a:endParaRPr/>
          </a:p>
        </p:txBody>
      </p:sp>
      <p:sp>
        <p:nvSpPr>
          <p:cNvPr id="234" name="Google Shape;234;p32"/>
          <p:cNvSpPr txBox="1"/>
          <p:nvPr/>
        </p:nvSpPr>
        <p:spPr>
          <a:xfrm>
            <a:off x="2460900" y="4866600"/>
            <a:ext cx="42222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u="sng">
                <a:solidFill>
                  <a:schemeClr val="hlink"/>
                </a:solidFill>
                <a:latin typeface="Average"/>
                <a:ea typeface="Average"/>
                <a:cs typeface="Average"/>
                <a:sym typeface="Average"/>
                <a:hlinkClick r:id="rId3"/>
              </a:rPr>
              <a:t>https://towardsdatascience.com/an-introduction-to-t-sne-with-python-example-5a3a293108d1</a:t>
            </a:r>
            <a:r>
              <a:rPr lang="en" sz="600">
                <a:latin typeface="Average"/>
                <a:ea typeface="Average"/>
                <a:cs typeface="Average"/>
                <a:sym typeface="Average"/>
              </a:rPr>
              <a:t> </a:t>
            </a:r>
            <a:endParaRPr sz="600">
              <a:latin typeface="Average"/>
              <a:ea typeface="Average"/>
              <a:cs typeface="Average"/>
              <a:sym typeface="Average"/>
            </a:endParaRPr>
          </a:p>
        </p:txBody>
      </p:sp>
      <p:pic>
        <p:nvPicPr>
          <p:cNvPr id="235" name="Google Shape;235;p32"/>
          <p:cNvPicPr preferRelativeResize="0"/>
          <p:nvPr/>
        </p:nvPicPr>
        <p:blipFill>
          <a:blip r:embed="rId4">
            <a:alphaModFix/>
          </a:blip>
          <a:stretch>
            <a:fillRect/>
          </a:stretch>
        </p:blipFill>
        <p:spPr>
          <a:xfrm>
            <a:off x="1654662" y="1699200"/>
            <a:ext cx="5834675" cy="3167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t-SNE Algorithm</a:t>
            </a:r>
            <a:endParaRPr/>
          </a:p>
        </p:txBody>
      </p:sp>
      <p:sp>
        <p:nvSpPr>
          <p:cNvPr id="241" name="Google Shape;24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data matrix X</a:t>
            </a:r>
            <a:endParaRPr/>
          </a:p>
          <a:p>
            <a:pPr indent="0" lvl="0" marL="0" rtl="0" algn="l">
              <a:spcBef>
                <a:spcPts val="1200"/>
              </a:spcBef>
              <a:spcAft>
                <a:spcPts val="0"/>
              </a:spcAft>
              <a:buNone/>
            </a:pPr>
            <a:r>
              <a:rPr b="1" lang="en"/>
              <a:t>0.</a:t>
            </a:r>
            <a:r>
              <a:rPr lang="en"/>
              <a:t>   Initialize random map points, set hyperparameters</a:t>
            </a:r>
            <a:endParaRPr/>
          </a:p>
          <a:p>
            <a:pPr indent="0" lvl="0" marL="0" rtl="0" algn="l">
              <a:spcBef>
                <a:spcPts val="1200"/>
              </a:spcBef>
              <a:spcAft>
                <a:spcPts val="0"/>
              </a:spcAft>
              <a:buNone/>
            </a:pPr>
            <a:r>
              <a:rPr b="1" lang="en"/>
              <a:t>1.</a:t>
            </a:r>
            <a:r>
              <a:rPr lang="en"/>
              <a:t>    </a:t>
            </a:r>
            <a:r>
              <a:rPr lang="en"/>
              <a:t>Compute similarities in original data (p</a:t>
            </a:r>
            <a:r>
              <a:rPr baseline="-25000" lang="en"/>
              <a:t>ij</a:t>
            </a:r>
            <a:r>
              <a:rPr lang="en"/>
              <a:t>)</a:t>
            </a:r>
            <a:endParaRPr/>
          </a:p>
          <a:p>
            <a:pPr indent="0" lvl="0" marL="0" rtl="0" algn="l">
              <a:spcBef>
                <a:spcPts val="1200"/>
              </a:spcBef>
              <a:spcAft>
                <a:spcPts val="0"/>
              </a:spcAft>
              <a:buNone/>
            </a:pPr>
            <a:r>
              <a:rPr lang="en"/>
              <a:t>f</a:t>
            </a:r>
            <a:r>
              <a:rPr lang="en"/>
              <a:t>or i=1 to n_iter:</a:t>
            </a:r>
            <a:endParaRPr/>
          </a:p>
          <a:p>
            <a:pPr indent="0" lvl="0" marL="0" rtl="0" algn="l">
              <a:spcBef>
                <a:spcPts val="1200"/>
              </a:spcBef>
              <a:spcAft>
                <a:spcPts val="0"/>
              </a:spcAft>
              <a:buNone/>
            </a:pPr>
            <a:r>
              <a:rPr lang="en"/>
              <a:t>	</a:t>
            </a:r>
            <a:r>
              <a:rPr b="1" lang="en"/>
              <a:t>2.</a:t>
            </a:r>
            <a:r>
              <a:rPr lang="en"/>
              <a:t>   Compute low dimensional similarities in map (q</a:t>
            </a:r>
            <a:r>
              <a:rPr baseline="-25000" lang="en"/>
              <a:t>ij</a:t>
            </a:r>
            <a:r>
              <a:rPr lang="en"/>
              <a:t>)</a:t>
            </a:r>
            <a:endParaRPr/>
          </a:p>
          <a:p>
            <a:pPr indent="0" lvl="0" marL="0" rtl="0" algn="l">
              <a:spcBef>
                <a:spcPts val="1200"/>
              </a:spcBef>
              <a:spcAft>
                <a:spcPts val="0"/>
              </a:spcAft>
              <a:buNone/>
            </a:pPr>
            <a:r>
              <a:rPr lang="en"/>
              <a:t>	</a:t>
            </a:r>
            <a:r>
              <a:rPr b="1" lang="en"/>
              <a:t>3.</a:t>
            </a:r>
            <a:r>
              <a:rPr lang="en"/>
              <a:t>   Gradient descent</a:t>
            </a:r>
            <a:endParaRPr/>
          </a:p>
          <a:p>
            <a:pPr indent="0" lvl="0" marL="0" rtl="0" algn="l">
              <a:spcBef>
                <a:spcPts val="1200"/>
              </a:spcBef>
              <a:spcAft>
                <a:spcPts val="1200"/>
              </a:spcAft>
              <a:buNone/>
            </a:pPr>
            <a:r>
              <a:rPr lang="en"/>
              <a:t>Output: map 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47" name="Google Shape;24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7B7B7"/>
                </a:solidFill>
              </a:rPr>
              <a:t>Introduction &amp; Motivation</a:t>
            </a:r>
            <a:endParaRPr>
              <a:solidFill>
                <a:srgbClr val="B7B7B7"/>
              </a:solidFill>
            </a:endParaRPr>
          </a:p>
          <a:p>
            <a:pPr indent="0" lvl="0" marL="0" rtl="0" algn="l">
              <a:spcBef>
                <a:spcPts val="1200"/>
              </a:spcBef>
              <a:spcAft>
                <a:spcPts val="0"/>
              </a:spcAft>
              <a:buNone/>
            </a:pPr>
            <a:r>
              <a:rPr lang="en">
                <a:solidFill>
                  <a:srgbClr val="B7B7B7"/>
                </a:solidFill>
              </a:rPr>
              <a:t>Principal Component Analysis (PCA)</a:t>
            </a:r>
            <a:endParaRPr>
              <a:solidFill>
                <a:srgbClr val="B7B7B7"/>
              </a:solidFill>
            </a:endParaRPr>
          </a:p>
          <a:p>
            <a:pPr indent="0" lvl="0" marL="0" rtl="0" algn="l">
              <a:spcBef>
                <a:spcPts val="1200"/>
              </a:spcBef>
              <a:spcAft>
                <a:spcPts val="0"/>
              </a:spcAft>
              <a:buNone/>
            </a:pPr>
            <a:r>
              <a:rPr lang="en">
                <a:solidFill>
                  <a:srgbClr val="B7B7B7"/>
                </a:solidFill>
              </a:rPr>
              <a:t>t-SNE</a:t>
            </a:r>
            <a:endParaRPr>
              <a:solidFill>
                <a:srgbClr val="B7B7B7"/>
              </a:solidFill>
            </a:endParaRPr>
          </a:p>
          <a:p>
            <a:pPr indent="0" lvl="0" marL="0" rtl="0" algn="l">
              <a:spcBef>
                <a:spcPts val="1200"/>
              </a:spcBef>
              <a:spcAft>
                <a:spcPts val="0"/>
              </a:spcAft>
              <a:buNone/>
            </a:pPr>
            <a:r>
              <a:rPr lang="en">
                <a:solidFill>
                  <a:srgbClr val="B7B7B7"/>
                </a:solidFill>
              </a:rPr>
              <a:t>Why the t-distribution?</a:t>
            </a:r>
            <a:endParaRPr>
              <a:solidFill>
                <a:srgbClr val="B7B7B7"/>
              </a:solidFill>
            </a:endParaRPr>
          </a:p>
          <a:p>
            <a:pPr indent="0" lvl="0" marL="0" rtl="0" algn="l">
              <a:spcBef>
                <a:spcPts val="1200"/>
              </a:spcBef>
              <a:spcAft>
                <a:spcPts val="1200"/>
              </a:spcAft>
              <a:buNone/>
            </a:pPr>
            <a:r>
              <a:rPr b="1" lang="en"/>
              <a:t>t-SNE on MNIST dataset</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t-SNE on MNIST</a:t>
            </a:r>
            <a:endParaRPr/>
          </a:p>
        </p:txBody>
      </p:sp>
      <p:pic>
        <p:nvPicPr>
          <p:cNvPr id="253" name="Google Shape;253;p35"/>
          <p:cNvPicPr preferRelativeResize="0"/>
          <p:nvPr/>
        </p:nvPicPr>
        <p:blipFill>
          <a:blip r:embed="rId3">
            <a:alphaModFix/>
          </a:blip>
          <a:stretch>
            <a:fillRect/>
          </a:stretch>
        </p:blipFill>
        <p:spPr>
          <a:xfrm>
            <a:off x="2322850" y="1195125"/>
            <a:ext cx="4498300" cy="3660950"/>
          </a:xfrm>
          <a:prstGeom prst="rect">
            <a:avLst/>
          </a:prstGeom>
          <a:noFill/>
          <a:ln>
            <a:noFill/>
          </a:ln>
        </p:spPr>
      </p:pic>
      <p:sp>
        <p:nvSpPr>
          <p:cNvPr id="254" name="Google Shape;254;p35"/>
          <p:cNvSpPr txBox="1"/>
          <p:nvPr/>
        </p:nvSpPr>
        <p:spPr>
          <a:xfrm>
            <a:off x="2299450" y="4886325"/>
            <a:ext cx="449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Average"/>
                <a:ea typeface="Average"/>
                <a:cs typeface="Average"/>
                <a:sym typeface="Average"/>
              </a:rPr>
              <a:t>v</a:t>
            </a:r>
            <a:r>
              <a:rPr lang="en" sz="1000">
                <a:latin typeface="Average"/>
                <a:ea typeface="Average"/>
                <a:cs typeface="Average"/>
                <a:sym typeface="Average"/>
              </a:rPr>
              <a:t>an der Maaten &amp; Hinton (2008)</a:t>
            </a:r>
            <a:endParaRPr sz="1000">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t-SNE on</a:t>
            </a:r>
            <a:r>
              <a:rPr lang="en"/>
              <a:t> MNIST</a:t>
            </a:r>
            <a:endParaRPr/>
          </a:p>
          <a:p>
            <a:pPr indent="0" lvl="0" marL="0" rtl="0" algn="l">
              <a:spcBef>
                <a:spcPts val="0"/>
              </a:spcBef>
              <a:spcAft>
                <a:spcPts val="0"/>
              </a:spcAft>
              <a:buNone/>
            </a:pPr>
            <a:r>
              <a:t/>
            </a:r>
            <a:endParaRPr/>
          </a:p>
        </p:txBody>
      </p:sp>
      <p:pic>
        <p:nvPicPr>
          <p:cNvPr id="260" name="Google Shape;260;p36"/>
          <p:cNvPicPr preferRelativeResize="0"/>
          <p:nvPr/>
        </p:nvPicPr>
        <p:blipFill>
          <a:blip r:embed="rId3">
            <a:alphaModFix/>
          </a:blip>
          <a:stretch>
            <a:fillRect/>
          </a:stretch>
        </p:blipFill>
        <p:spPr>
          <a:xfrm>
            <a:off x="53824" y="1224522"/>
            <a:ext cx="3149801" cy="2694460"/>
          </a:xfrm>
          <a:prstGeom prst="rect">
            <a:avLst/>
          </a:prstGeom>
          <a:noFill/>
          <a:ln>
            <a:noFill/>
          </a:ln>
        </p:spPr>
      </p:pic>
      <p:pic>
        <p:nvPicPr>
          <p:cNvPr id="261" name="Google Shape;261;p36"/>
          <p:cNvPicPr preferRelativeResize="0"/>
          <p:nvPr/>
        </p:nvPicPr>
        <p:blipFill>
          <a:blip r:embed="rId4">
            <a:alphaModFix/>
          </a:blip>
          <a:stretch>
            <a:fillRect/>
          </a:stretch>
        </p:blipFill>
        <p:spPr>
          <a:xfrm>
            <a:off x="6085325" y="1224537"/>
            <a:ext cx="3058681" cy="2694450"/>
          </a:xfrm>
          <a:prstGeom prst="rect">
            <a:avLst/>
          </a:prstGeom>
          <a:noFill/>
          <a:ln>
            <a:noFill/>
          </a:ln>
        </p:spPr>
      </p:pic>
      <p:sp>
        <p:nvSpPr>
          <p:cNvPr id="262" name="Google Shape;262;p36"/>
          <p:cNvSpPr txBox="1"/>
          <p:nvPr/>
        </p:nvSpPr>
        <p:spPr>
          <a:xfrm>
            <a:off x="413950" y="4245150"/>
            <a:ext cx="21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perplexity = 5</a:t>
            </a:r>
            <a:endParaRPr/>
          </a:p>
        </p:txBody>
      </p:sp>
      <p:sp>
        <p:nvSpPr>
          <p:cNvPr id="263" name="Google Shape;263;p36"/>
          <p:cNvSpPr txBox="1"/>
          <p:nvPr/>
        </p:nvSpPr>
        <p:spPr>
          <a:xfrm>
            <a:off x="3559175" y="4300675"/>
            <a:ext cx="21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perplexity = 15</a:t>
            </a:r>
            <a:endParaRPr/>
          </a:p>
        </p:txBody>
      </p:sp>
      <p:sp>
        <p:nvSpPr>
          <p:cNvPr id="264" name="Google Shape;264;p36"/>
          <p:cNvSpPr txBox="1"/>
          <p:nvPr/>
        </p:nvSpPr>
        <p:spPr>
          <a:xfrm>
            <a:off x="6619675" y="4245150"/>
            <a:ext cx="21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perplexity = 30</a:t>
            </a:r>
            <a:endParaRPr/>
          </a:p>
        </p:txBody>
      </p:sp>
      <p:pic>
        <p:nvPicPr>
          <p:cNvPr id="265" name="Google Shape;265;p36"/>
          <p:cNvPicPr preferRelativeResize="0"/>
          <p:nvPr/>
        </p:nvPicPr>
        <p:blipFill>
          <a:blip r:embed="rId5">
            <a:alphaModFix/>
          </a:blip>
          <a:stretch>
            <a:fillRect/>
          </a:stretch>
        </p:blipFill>
        <p:spPr>
          <a:xfrm>
            <a:off x="3201325" y="1224525"/>
            <a:ext cx="2882305" cy="269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t-SNE vs PCA on MNIST</a:t>
            </a:r>
            <a:endParaRPr/>
          </a:p>
          <a:p>
            <a:pPr indent="0" lvl="0" marL="0" rtl="0" algn="l">
              <a:spcBef>
                <a:spcPts val="0"/>
              </a:spcBef>
              <a:spcAft>
                <a:spcPts val="0"/>
              </a:spcAft>
              <a:buNone/>
            </a:pPr>
            <a:r>
              <a:t/>
            </a:r>
            <a:endParaRPr/>
          </a:p>
        </p:txBody>
      </p:sp>
      <p:pic>
        <p:nvPicPr>
          <p:cNvPr id="271" name="Google Shape;271;p37"/>
          <p:cNvPicPr preferRelativeResize="0"/>
          <p:nvPr/>
        </p:nvPicPr>
        <p:blipFill>
          <a:blip r:embed="rId3">
            <a:alphaModFix/>
          </a:blip>
          <a:stretch>
            <a:fillRect/>
          </a:stretch>
        </p:blipFill>
        <p:spPr>
          <a:xfrm>
            <a:off x="4763674" y="1017735"/>
            <a:ext cx="4068625" cy="3894690"/>
          </a:xfrm>
          <a:prstGeom prst="rect">
            <a:avLst/>
          </a:prstGeom>
          <a:noFill/>
          <a:ln>
            <a:noFill/>
          </a:ln>
        </p:spPr>
      </p:pic>
      <p:pic>
        <p:nvPicPr>
          <p:cNvPr id="272" name="Google Shape;272;p37"/>
          <p:cNvPicPr preferRelativeResize="0"/>
          <p:nvPr/>
        </p:nvPicPr>
        <p:blipFill>
          <a:blip r:embed="rId4">
            <a:alphaModFix/>
          </a:blip>
          <a:stretch>
            <a:fillRect/>
          </a:stretch>
        </p:blipFill>
        <p:spPr>
          <a:xfrm>
            <a:off x="368950" y="1054588"/>
            <a:ext cx="4077721"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8" name="Google Shape;27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u="sng">
                <a:solidFill>
                  <a:schemeClr val="hlink"/>
                </a:solidFill>
                <a:hlinkClick r:id="rId3"/>
              </a:rPr>
              <a:t>https://jmlr.csail.mit.edu/papers/volume9/vandermaaten08a/vandermaaten08a.pdf</a:t>
            </a:r>
            <a:r>
              <a:rPr lang="en"/>
              <a:t> </a:t>
            </a:r>
            <a:endParaRPr/>
          </a:p>
          <a:p>
            <a:pPr indent="0" lvl="0" marL="0" rtl="0" algn="l">
              <a:spcBef>
                <a:spcPts val="1200"/>
              </a:spcBef>
              <a:spcAft>
                <a:spcPts val="0"/>
              </a:spcAft>
              <a:buNone/>
            </a:pPr>
            <a:r>
              <a:rPr lang="en" u="sng">
                <a:solidFill>
                  <a:schemeClr val="hlink"/>
                </a:solidFill>
                <a:hlinkClick r:id="rId4"/>
              </a:rPr>
              <a:t>https://citeseerx.ist.psu.edu/viewdoc/download?doi=10.1.1.441.8882&amp;rep=rep1&amp;type=pdf</a:t>
            </a:r>
            <a:r>
              <a:rPr lang="en"/>
              <a:t> </a:t>
            </a:r>
            <a:endParaRPr/>
          </a:p>
          <a:p>
            <a:pPr indent="0" lvl="0" marL="0" rtl="0" algn="l">
              <a:spcBef>
                <a:spcPts val="1200"/>
              </a:spcBef>
              <a:spcAft>
                <a:spcPts val="0"/>
              </a:spcAft>
              <a:buNone/>
            </a:pPr>
            <a:r>
              <a:rPr lang="en" u="sng">
                <a:solidFill>
                  <a:schemeClr val="hlink"/>
                </a:solidFill>
                <a:hlinkClick r:id="rId5"/>
              </a:rPr>
              <a:t>https://www.youtube.com/watch?v=RJVL80Gg3lA&amp;ab_channel=GoogleTechTalks</a:t>
            </a:r>
            <a:r>
              <a:rPr lang="en"/>
              <a:t> </a:t>
            </a:r>
            <a:endParaRPr/>
          </a:p>
          <a:p>
            <a:pPr indent="0" lvl="0" marL="0" rtl="0" algn="l">
              <a:spcBef>
                <a:spcPts val="1200"/>
              </a:spcBef>
              <a:spcAft>
                <a:spcPts val="0"/>
              </a:spcAft>
              <a:buNone/>
            </a:pPr>
            <a:r>
              <a:rPr lang="en" u="sng">
                <a:solidFill>
                  <a:schemeClr val="hlink"/>
                </a:solidFill>
                <a:hlinkClick r:id="rId6"/>
              </a:rPr>
              <a:t>https://towardsdatascience.com/t-distributed-stochastic-neighbor-embedding-t-sne-bb60ff109561</a:t>
            </a:r>
            <a:r>
              <a:rPr lang="en"/>
              <a:t> </a:t>
            </a:r>
            <a:endParaRPr/>
          </a:p>
          <a:p>
            <a:pPr indent="0" lvl="0" marL="0" rtl="0" algn="l">
              <a:spcBef>
                <a:spcPts val="1200"/>
              </a:spcBef>
              <a:spcAft>
                <a:spcPts val="0"/>
              </a:spcAft>
              <a:buNone/>
            </a:pPr>
            <a:r>
              <a:rPr lang="en" u="sng">
                <a:solidFill>
                  <a:schemeClr val="hlink"/>
                </a:solidFill>
                <a:hlinkClick r:id="rId7"/>
              </a:rPr>
              <a:t>https://towardsdatascience.com/t-sne-clearly-explained-d84c537f53a</a:t>
            </a:r>
            <a:r>
              <a:rPr lang="en"/>
              <a:t> </a:t>
            </a:r>
            <a:endParaRPr/>
          </a:p>
          <a:p>
            <a:pPr indent="0" lvl="0" marL="0" rtl="0" algn="l">
              <a:spcBef>
                <a:spcPts val="1200"/>
              </a:spcBef>
              <a:spcAft>
                <a:spcPts val="0"/>
              </a:spcAft>
              <a:buNone/>
            </a:pPr>
            <a:r>
              <a:rPr lang="en" u="sng">
                <a:solidFill>
                  <a:schemeClr val="hlink"/>
                </a:solidFill>
                <a:hlinkClick r:id="rId8"/>
              </a:rPr>
              <a:t>https://www.oreilly.com/content/an-illustrated-introduction-to-the-t-sne-algorithm/</a:t>
            </a:r>
            <a:r>
              <a:rPr lang="en"/>
              <a:t> </a:t>
            </a:r>
            <a:endParaRPr/>
          </a:p>
          <a:p>
            <a:pPr indent="0" lvl="0" marL="0" rtl="0" algn="l">
              <a:spcBef>
                <a:spcPts val="1200"/>
              </a:spcBef>
              <a:spcAft>
                <a:spcPts val="0"/>
              </a:spcAft>
              <a:buNone/>
            </a:pPr>
            <a:r>
              <a:rPr lang="en" u="sng">
                <a:solidFill>
                  <a:schemeClr val="hlink"/>
                </a:solidFill>
                <a:hlinkClick r:id="rId9"/>
              </a:rPr>
              <a:t>https://scikit-learn.org/stable/modules/generated/sklearn.manifold.TSNE.html</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pic>
        <p:nvPicPr>
          <p:cNvPr id="289" name="Google Shape;289;p40"/>
          <p:cNvPicPr preferRelativeResize="0"/>
          <p:nvPr/>
        </p:nvPicPr>
        <p:blipFill>
          <a:blip r:embed="rId3">
            <a:alphaModFix/>
          </a:blip>
          <a:stretch>
            <a:fillRect/>
          </a:stretch>
        </p:blipFill>
        <p:spPr>
          <a:xfrm>
            <a:off x="1447800" y="1253375"/>
            <a:ext cx="6248400" cy="1028700"/>
          </a:xfrm>
          <a:prstGeom prst="rect">
            <a:avLst/>
          </a:prstGeom>
          <a:noFill/>
          <a:ln>
            <a:noFill/>
          </a:ln>
        </p:spPr>
      </p:pic>
      <p:pic>
        <p:nvPicPr>
          <p:cNvPr id="290" name="Google Shape;290;p40"/>
          <p:cNvPicPr preferRelativeResize="0"/>
          <p:nvPr/>
        </p:nvPicPr>
        <p:blipFill>
          <a:blip r:embed="rId4">
            <a:alphaModFix/>
          </a:blip>
          <a:stretch>
            <a:fillRect/>
          </a:stretch>
        </p:blipFill>
        <p:spPr>
          <a:xfrm>
            <a:off x="1419225" y="3372400"/>
            <a:ext cx="630555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Pseudocode</a:t>
            </a:r>
            <a:endParaRPr/>
          </a:p>
        </p:txBody>
      </p:sp>
      <p:pic>
        <p:nvPicPr>
          <p:cNvPr id="296" name="Google Shape;296;p41"/>
          <p:cNvPicPr preferRelativeResize="0"/>
          <p:nvPr/>
        </p:nvPicPr>
        <p:blipFill>
          <a:blip r:embed="rId3">
            <a:alphaModFix/>
          </a:blip>
          <a:stretch>
            <a:fillRect/>
          </a:stretch>
        </p:blipFill>
        <p:spPr>
          <a:xfrm>
            <a:off x="958688" y="1017725"/>
            <a:ext cx="7226627"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&amp; Motivating</a:t>
            </a:r>
            <a:r>
              <a:rPr lang="en"/>
              <a:t> Examples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Char char="-"/>
            </a:pPr>
            <a:r>
              <a:rPr lang="en">
                <a:solidFill>
                  <a:schemeClr val="accent1"/>
                </a:solidFill>
              </a:rPr>
              <a:t>Medical imaging for cancer diagnoses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Facial expression recognition</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Text comparison for semantic similarity</a:t>
            </a:r>
            <a:endParaRPr/>
          </a:p>
        </p:txBody>
      </p:sp>
      <p:pic>
        <p:nvPicPr>
          <p:cNvPr descr="Advancing The Cancer Genome Atlas glioma MRI collections with expert  segmentation labels and radiomic features | Scientific Data" id="75" name="Google Shape;75;p15"/>
          <p:cNvPicPr preferRelativeResize="0"/>
          <p:nvPr/>
        </p:nvPicPr>
        <p:blipFill rotWithShape="1">
          <a:blip r:embed="rId3">
            <a:alphaModFix/>
          </a:blip>
          <a:srcRect b="30967" l="0" r="0" t="0"/>
          <a:stretch/>
        </p:blipFill>
        <p:spPr>
          <a:xfrm>
            <a:off x="6151750" y="2221636"/>
            <a:ext cx="2992250" cy="2571040"/>
          </a:xfrm>
          <a:prstGeom prst="rect">
            <a:avLst/>
          </a:prstGeom>
          <a:noFill/>
          <a:ln>
            <a:noFill/>
          </a:ln>
        </p:spPr>
      </p:pic>
      <p:sp>
        <p:nvSpPr>
          <p:cNvPr id="76" name="Google Shape;76;p15"/>
          <p:cNvSpPr txBox="1"/>
          <p:nvPr/>
        </p:nvSpPr>
        <p:spPr>
          <a:xfrm>
            <a:off x="6377059" y="4866610"/>
            <a:ext cx="2766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u="sng">
                <a:solidFill>
                  <a:schemeClr val="hlink"/>
                </a:solidFill>
                <a:latin typeface="Average"/>
                <a:ea typeface="Average"/>
                <a:cs typeface="Average"/>
                <a:sym typeface="Average"/>
                <a:hlinkClick r:id="rId4"/>
              </a:rPr>
              <a:t>https://www.nature.com/articles/sdata2017117</a:t>
            </a:r>
            <a:r>
              <a:rPr lang="en" sz="600">
                <a:latin typeface="Average"/>
                <a:ea typeface="Average"/>
                <a:cs typeface="Average"/>
                <a:sym typeface="Average"/>
              </a:rPr>
              <a:t> </a:t>
            </a:r>
            <a:endParaRPr sz="600">
              <a:latin typeface="Average"/>
              <a:ea typeface="Average"/>
              <a:cs typeface="Average"/>
              <a:sym typeface="Average"/>
            </a:endParaRPr>
          </a:p>
        </p:txBody>
      </p:sp>
      <p:pic>
        <p:nvPicPr>
          <p:cNvPr descr="Big Data Investigation Analytics: A Difference Maker for Law Enforcement -  Crime Tech Weekly" id="77" name="Google Shape;77;p15"/>
          <p:cNvPicPr preferRelativeResize="0"/>
          <p:nvPr/>
        </p:nvPicPr>
        <p:blipFill>
          <a:blip r:embed="rId5">
            <a:alphaModFix/>
          </a:blip>
          <a:stretch>
            <a:fillRect/>
          </a:stretch>
        </p:blipFill>
        <p:spPr>
          <a:xfrm>
            <a:off x="0" y="2659075"/>
            <a:ext cx="3126075" cy="1696183"/>
          </a:xfrm>
          <a:prstGeom prst="rect">
            <a:avLst/>
          </a:prstGeom>
          <a:noFill/>
          <a:ln>
            <a:noFill/>
          </a:ln>
        </p:spPr>
      </p:pic>
      <p:sp>
        <p:nvSpPr>
          <p:cNvPr id="78" name="Google Shape;78;p15"/>
          <p:cNvSpPr txBox="1"/>
          <p:nvPr/>
        </p:nvSpPr>
        <p:spPr>
          <a:xfrm>
            <a:off x="175281" y="4774207"/>
            <a:ext cx="277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6"/>
              </a:rPr>
              <a:t>https://crimetechweekly.com/2017/07/20/big-data-investigation-analytics-a-difference-maker-for-law-enforcement/</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t-SNE Example</a:t>
            </a:r>
            <a:endParaRPr/>
          </a:p>
        </p:txBody>
      </p:sp>
      <p:sp>
        <p:nvSpPr>
          <p:cNvPr id="302" name="Google Shape;30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Parameters from sklearn.manifold.</a:t>
            </a:r>
            <a:r>
              <a:rPr lang="en"/>
              <a:t>t-SNE</a:t>
            </a:r>
            <a:r>
              <a:rPr lang="en"/>
              <a:t>:</a:t>
            </a:r>
            <a:endParaRPr/>
          </a:p>
          <a:p>
            <a:pPr indent="-342900" lvl="0" marL="457200" rtl="0" algn="l">
              <a:spcBef>
                <a:spcPts val="1200"/>
              </a:spcBef>
              <a:spcAft>
                <a:spcPts val="0"/>
              </a:spcAft>
              <a:buSzPts val="1800"/>
              <a:buChar char="-"/>
            </a:pPr>
            <a:r>
              <a:rPr b="1" lang="en"/>
              <a:t>n_componenets</a:t>
            </a:r>
            <a:r>
              <a:rPr lang="en"/>
              <a:t>: dimension of the embedded space (default=2)</a:t>
            </a:r>
            <a:endParaRPr/>
          </a:p>
          <a:p>
            <a:pPr indent="-342900" lvl="0" marL="457200" rtl="0" algn="l">
              <a:spcBef>
                <a:spcPts val="0"/>
              </a:spcBef>
              <a:spcAft>
                <a:spcPts val="0"/>
              </a:spcAft>
              <a:buSzPts val="1800"/>
              <a:buChar char="-"/>
            </a:pPr>
            <a:r>
              <a:rPr b="1" lang="en"/>
              <a:t>p</a:t>
            </a:r>
            <a:r>
              <a:rPr b="1" lang="en"/>
              <a:t>erplexity</a:t>
            </a:r>
            <a:r>
              <a:rPr lang="en"/>
              <a:t>: can be interpreted as a smooth measure of the number of nearest neighbors. Larger datasets generally require a larger perplexity. Different values yield significantly different results</a:t>
            </a:r>
            <a:endParaRPr/>
          </a:p>
          <a:p>
            <a:pPr indent="-342900" lvl="0" marL="457200" rtl="0" algn="l">
              <a:spcBef>
                <a:spcPts val="0"/>
              </a:spcBef>
              <a:spcAft>
                <a:spcPts val="0"/>
              </a:spcAft>
              <a:buSzPts val="1800"/>
              <a:buChar char="-"/>
            </a:pPr>
            <a:r>
              <a:rPr b="1" lang="en"/>
              <a:t>n</a:t>
            </a:r>
            <a:r>
              <a:rPr b="1" lang="en"/>
              <a:t>_iter</a:t>
            </a:r>
            <a:r>
              <a:rPr lang="en"/>
              <a:t>: maximum number of iterations for optimization</a:t>
            </a:r>
            <a:endParaRPr/>
          </a:p>
          <a:p>
            <a:pPr indent="-342900" lvl="0" marL="457200" rtl="0" algn="l">
              <a:spcBef>
                <a:spcPts val="0"/>
              </a:spcBef>
              <a:spcAft>
                <a:spcPts val="0"/>
              </a:spcAft>
              <a:buSzPts val="1800"/>
              <a:buChar char="-"/>
            </a:pPr>
            <a:r>
              <a:rPr b="1" lang="en"/>
              <a:t>l</a:t>
            </a:r>
            <a:r>
              <a:rPr b="1" lang="en"/>
              <a:t>earning_rate</a:t>
            </a:r>
            <a:r>
              <a:rPr lang="en"/>
              <a:t>: usually in the range [10, 1000]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Challenges</a:t>
            </a:r>
            <a:r>
              <a:rPr lang="en"/>
              <a:t> with </a:t>
            </a:r>
            <a:r>
              <a:rPr lang="en"/>
              <a:t>SNE Algorithm</a:t>
            </a:r>
            <a:endParaRPr/>
          </a:p>
          <a:p>
            <a:pPr indent="0" lvl="0" marL="0" rtl="0" algn="l">
              <a:spcBef>
                <a:spcPts val="0"/>
              </a:spcBef>
              <a:spcAft>
                <a:spcPts val="0"/>
              </a:spcAft>
              <a:buNone/>
            </a:pPr>
            <a:r>
              <a:t/>
            </a:r>
            <a:endParaRPr/>
          </a:p>
        </p:txBody>
      </p:sp>
      <p:sp>
        <p:nvSpPr>
          <p:cNvPr id="308" name="Google Shape;30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key issues issues that motivate </a:t>
            </a:r>
            <a:r>
              <a:rPr lang="en"/>
              <a:t>t-SNE</a:t>
            </a:r>
            <a:endParaRPr/>
          </a:p>
          <a:p>
            <a:pPr indent="-342900" lvl="0" marL="457200" rtl="0" algn="l">
              <a:spcBef>
                <a:spcPts val="1200"/>
              </a:spcBef>
              <a:spcAft>
                <a:spcPts val="0"/>
              </a:spcAft>
              <a:buSzPts val="1800"/>
              <a:buChar char="-"/>
            </a:pPr>
            <a:r>
              <a:rPr lang="en"/>
              <a:t>Cost function is difficult to optimize in practice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“crowding problem” </a:t>
            </a:r>
            <a:endParaRPr/>
          </a:p>
          <a:p>
            <a:pPr indent="-317500" lvl="1" marL="914400" rtl="0" algn="l">
              <a:spcBef>
                <a:spcPts val="0"/>
              </a:spcBef>
              <a:spcAft>
                <a:spcPts val="0"/>
              </a:spcAft>
              <a:buSzPts val="1400"/>
              <a:buChar char="-"/>
            </a:pPr>
            <a:r>
              <a:rPr lang="en"/>
              <a:t>Draw 2D example</a:t>
            </a:r>
            <a:endParaRPr/>
          </a:p>
        </p:txBody>
      </p:sp>
      <p:pic>
        <p:nvPicPr>
          <p:cNvPr descr="Manifold - Wikipedia" id="309" name="Google Shape;309;p43"/>
          <p:cNvPicPr preferRelativeResize="0"/>
          <p:nvPr/>
        </p:nvPicPr>
        <p:blipFill>
          <a:blip r:embed="rId3">
            <a:alphaModFix/>
          </a:blip>
          <a:stretch>
            <a:fillRect/>
          </a:stretch>
        </p:blipFill>
        <p:spPr>
          <a:xfrm>
            <a:off x="7177300" y="3224450"/>
            <a:ext cx="1966700" cy="1919050"/>
          </a:xfrm>
          <a:prstGeom prst="rect">
            <a:avLst/>
          </a:prstGeom>
          <a:noFill/>
          <a:ln>
            <a:noFill/>
          </a:ln>
        </p:spPr>
      </p:pic>
      <p:pic>
        <p:nvPicPr>
          <p:cNvPr descr="Introduction to Machine Learning" id="310" name="Google Shape;310;p43"/>
          <p:cNvPicPr preferRelativeResize="0"/>
          <p:nvPr/>
        </p:nvPicPr>
        <p:blipFill>
          <a:blip r:embed="rId4">
            <a:alphaModFix/>
          </a:blip>
          <a:stretch>
            <a:fillRect/>
          </a:stretch>
        </p:blipFill>
        <p:spPr>
          <a:xfrm>
            <a:off x="8832300" y="2695825"/>
            <a:ext cx="2152650" cy="2124075"/>
          </a:xfrm>
          <a:prstGeom prst="rect">
            <a:avLst/>
          </a:prstGeom>
          <a:noFill/>
          <a:ln>
            <a:noFill/>
          </a:ln>
        </p:spPr>
      </p:pic>
      <p:pic>
        <p:nvPicPr>
          <p:cNvPr id="311" name="Google Shape;311;p43"/>
          <p:cNvPicPr preferRelativeResize="0"/>
          <p:nvPr/>
        </p:nvPicPr>
        <p:blipFill rotWithShape="1">
          <a:blip r:embed="rId5">
            <a:alphaModFix/>
          </a:blip>
          <a:srcRect b="24435" l="0" r="0" t="11732"/>
          <a:stretch/>
        </p:blipFill>
        <p:spPr>
          <a:xfrm>
            <a:off x="5607017" y="372225"/>
            <a:ext cx="4436654" cy="2124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Maybe one other example of </a:t>
            </a:r>
            <a:r>
              <a:rPr lang="en"/>
              <a:t>t-SNE</a:t>
            </a:r>
            <a:r>
              <a:rPr lang="en"/>
              <a:t> finding correct structures</a:t>
            </a:r>
            <a:endParaRPr/>
          </a:p>
        </p:txBody>
      </p:sp>
      <p:sp>
        <p:nvSpPr>
          <p:cNvPr id="317" name="Google Shape;31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https://distill.pub/2016/misread-</a:t>
            </a:r>
            <a:r>
              <a:rPr lang="en" u="sng">
                <a:solidFill>
                  <a:schemeClr val="hlink"/>
                </a:solidFill>
                <a:hlinkClick r:id="rId4"/>
              </a:rPr>
              <a:t>t-SNE</a:t>
            </a:r>
            <a:r>
              <a:rPr lang="en" u="sng">
                <a:solidFill>
                  <a:schemeClr val="hlink"/>
                </a:solidFill>
                <a:hlinkClick r:id="rId5"/>
              </a:rPr>
              <a:t>/</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Dimensionality Reduction</a:t>
            </a:r>
            <a:endParaRPr/>
          </a:p>
        </p:txBody>
      </p:sp>
      <p:sp>
        <p:nvSpPr>
          <p:cNvPr id="84" name="Google Shape;84;p16"/>
          <p:cNvSpPr txBox="1"/>
          <p:nvPr>
            <p:ph idx="1" type="body"/>
          </p:nvPr>
        </p:nvSpPr>
        <p:spPr>
          <a:xfrm>
            <a:off x="311700" y="1152475"/>
            <a:ext cx="8520600" cy="3790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Char char="-"/>
            </a:pPr>
            <a:r>
              <a:rPr lang="en">
                <a:solidFill>
                  <a:schemeClr val="accent1"/>
                </a:solidFill>
              </a:rPr>
              <a:t>Build a </a:t>
            </a:r>
            <a:r>
              <a:rPr i="1" lang="en">
                <a:solidFill>
                  <a:schemeClr val="accent1"/>
                </a:solidFill>
              </a:rPr>
              <a:t>map</a:t>
            </a:r>
            <a:r>
              <a:rPr lang="en">
                <a:solidFill>
                  <a:schemeClr val="accent1"/>
                </a:solidFill>
              </a:rPr>
              <a:t> where distances between points reflect similarities in the data:</a:t>
            </a:r>
            <a:endParaRPr>
              <a:solidFill>
                <a:schemeClr val="accent1"/>
              </a:solidFill>
            </a:endParaRPr>
          </a:p>
          <a:p>
            <a:pPr indent="0" lvl="0" marL="0" rtl="0" algn="l">
              <a:spcBef>
                <a:spcPts val="120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1200"/>
              </a:spcAft>
              <a:buNone/>
            </a:pPr>
            <a:r>
              <a:t/>
            </a:r>
            <a:endParaRPr/>
          </a:p>
        </p:txBody>
      </p:sp>
      <p:pic>
        <p:nvPicPr>
          <p:cNvPr descr="PDF] A Survey of Dimension Reduction Methods for High-dimensional Data  Analysis and Visualization | Semantic Scholar" id="85" name="Google Shape;85;p16"/>
          <p:cNvPicPr preferRelativeResize="0"/>
          <p:nvPr/>
        </p:nvPicPr>
        <p:blipFill rotWithShape="1">
          <a:blip r:embed="rId3">
            <a:alphaModFix/>
          </a:blip>
          <a:srcRect b="6336" l="33612" r="0" t="6744"/>
          <a:stretch/>
        </p:blipFill>
        <p:spPr>
          <a:xfrm>
            <a:off x="1552712" y="1584125"/>
            <a:ext cx="4848826" cy="2268100"/>
          </a:xfrm>
          <a:prstGeom prst="rect">
            <a:avLst/>
          </a:prstGeom>
          <a:noFill/>
          <a:ln>
            <a:noFill/>
          </a:ln>
        </p:spPr>
      </p:pic>
      <p:sp>
        <p:nvSpPr>
          <p:cNvPr id="86" name="Google Shape;86;p16"/>
          <p:cNvSpPr txBox="1"/>
          <p:nvPr/>
        </p:nvSpPr>
        <p:spPr>
          <a:xfrm>
            <a:off x="1110025" y="3783400"/>
            <a:ext cx="5734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4"/>
              </a:rPr>
              <a:t>https://www.semanticscholar.org/paper/A-Survey-of-Dimension-Reduction-Methods-for-Data-Engel-H%C3%BCttenberger/8dc7a7af1685d6667d24f013ecc5fceeb2bcc689</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Dimension Reduction</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Preserve structure of original data</a:t>
            </a:r>
            <a:endParaRPr/>
          </a:p>
          <a:p>
            <a:pPr indent="-342900" lvl="0" marL="457200" rtl="0" algn="l">
              <a:lnSpc>
                <a:spcPct val="150000"/>
              </a:lnSpc>
              <a:spcBef>
                <a:spcPts val="0"/>
              </a:spcBef>
              <a:spcAft>
                <a:spcPts val="0"/>
              </a:spcAft>
              <a:buSzPts val="1800"/>
              <a:buAutoNum type="arabicPeriod"/>
            </a:pPr>
            <a:r>
              <a:rPr lang="en"/>
              <a:t>Increase interpretability</a:t>
            </a:r>
            <a:endParaRPr/>
          </a:p>
          <a:p>
            <a:pPr indent="-342900" lvl="0" marL="457200" rtl="0" algn="l">
              <a:lnSpc>
                <a:spcPct val="150000"/>
              </a:lnSpc>
              <a:spcBef>
                <a:spcPts val="0"/>
              </a:spcBef>
              <a:spcAft>
                <a:spcPts val="0"/>
              </a:spcAft>
              <a:buSzPts val="1800"/>
              <a:buAutoNum type="arabicPeriod"/>
            </a:pPr>
            <a:r>
              <a:rPr lang="en"/>
              <a:t>Minimize information loss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MNIST Dataset</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Popular machine learning database with 60,000 images</a:t>
            </a:r>
            <a:endParaRPr/>
          </a:p>
          <a:p>
            <a:pPr indent="-342900" lvl="0" marL="457200" rtl="0" algn="l">
              <a:spcBef>
                <a:spcPts val="0"/>
              </a:spcBef>
              <a:spcAft>
                <a:spcPts val="0"/>
              </a:spcAft>
              <a:buSzPts val="1800"/>
              <a:buChar char="-"/>
            </a:pPr>
            <a:r>
              <a:rPr lang="en"/>
              <a:t>Each </a:t>
            </a:r>
            <a:r>
              <a:rPr b="1" lang="en"/>
              <a:t>x</a:t>
            </a:r>
            <a:r>
              <a:rPr b="1" baseline="-25000" lang="en"/>
              <a:t>i</a:t>
            </a:r>
            <a:r>
              <a:rPr lang="en"/>
              <a:t> is a 28x28 grayscale image</a:t>
            </a:r>
            <a:endParaRPr/>
          </a:p>
        </p:txBody>
      </p:sp>
      <p:pic>
        <p:nvPicPr>
          <p:cNvPr id="99" name="Google Shape;99;p18"/>
          <p:cNvPicPr preferRelativeResize="0"/>
          <p:nvPr/>
        </p:nvPicPr>
        <p:blipFill>
          <a:blip r:embed="rId3">
            <a:alphaModFix/>
          </a:blip>
          <a:stretch>
            <a:fillRect/>
          </a:stretch>
        </p:blipFill>
        <p:spPr>
          <a:xfrm>
            <a:off x="5669550" y="2191825"/>
            <a:ext cx="3467912" cy="2644624"/>
          </a:xfrm>
          <a:prstGeom prst="rect">
            <a:avLst/>
          </a:prstGeom>
          <a:noFill/>
          <a:ln>
            <a:noFill/>
          </a:ln>
        </p:spPr>
      </p:pic>
      <p:sp>
        <p:nvSpPr>
          <p:cNvPr id="100" name="Google Shape;100;p18"/>
          <p:cNvSpPr txBox="1"/>
          <p:nvPr/>
        </p:nvSpPr>
        <p:spPr>
          <a:xfrm>
            <a:off x="5669550" y="4741783"/>
            <a:ext cx="353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Average"/>
                <a:ea typeface="Average"/>
                <a:cs typeface="Average"/>
                <a:sym typeface="Average"/>
                <a:hlinkClick r:id="rId4"/>
              </a:rPr>
              <a:t>https://towardsdatascience.com/handwritten-digit-recognition-with-mnist-on-ios-with-keras-e85e194f9fa5</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7B7B7"/>
                </a:solidFill>
              </a:rPr>
              <a:t>Introduction &amp; Motivation</a:t>
            </a:r>
            <a:endParaRPr>
              <a:solidFill>
                <a:srgbClr val="B7B7B7"/>
              </a:solidFill>
            </a:endParaRPr>
          </a:p>
          <a:p>
            <a:pPr indent="0" lvl="0" marL="0" rtl="0" algn="l">
              <a:spcBef>
                <a:spcPts val="1200"/>
              </a:spcBef>
              <a:spcAft>
                <a:spcPts val="0"/>
              </a:spcAft>
              <a:buNone/>
            </a:pPr>
            <a:r>
              <a:rPr b="1" lang="en"/>
              <a:t>Principal Component Analysis (PCA)</a:t>
            </a:r>
            <a:endParaRPr b="1"/>
          </a:p>
          <a:p>
            <a:pPr indent="0" lvl="0" marL="0" rtl="0" algn="l">
              <a:spcBef>
                <a:spcPts val="1200"/>
              </a:spcBef>
              <a:spcAft>
                <a:spcPts val="0"/>
              </a:spcAft>
              <a:buNone/>
            </a:pPr>
            <a:r>
              <a:rPr lang="en">
                <a:solidFill>
                  <a:schemeClr val="accent1"/>
                </a:solidFill>
              </a:rPr>
              <a:t>t-SNE</a:t>
            </a:r>
            <a:endParaRPr>
              <a:solidFill>
                <a:schemeClr val="accent1"/>
              </a:solidFill>
            </a:endParaRPr>
          </a:p>
          <a:p>
            <a:pPr indent="0" lvl="0" marL="0" rtl="0" algn="l">
              <a:spcBef>
                <a:spcPts val="1200"/>
              </a:spcBef>
              <a:spcAft>
                <a:spcPts val="0"/>
              </a:spcAft>
              <a:buNone/>
            </a:pPr>
            <a:r>
              <a:rPr lang="en">
                <a:solidFill>
                  <a:schemeClr val="accent1"/>
                </a:solidFill>
              </a:rPr>
              <a:t>Why the t-distribution?</a:t>
            </a:r>
            <a:endParaRPr>
              <a:solidFill>
                <a:schemeClr val="accent1"/>
              </a:solidFill>
            </a:endParaRPr>
          </a:p>
          <a:p>
            <a:pPr indent="0" lvl="0" marL="0" rtl="0" algn="l">
              <a:spcBef>
                <a:spcPts val="1200"/>
              </a:spcBef>
              <a:spcAft>
                <a:spcPts val="0"/>
              </a:spcAft>
              <a:buClr>
                <a:schemeClr val="dk1"/>
              </a:buClr>
              <a:buSzPts val="1100"/>
              <a:buFont typeface="Arial"/>
              <a:buNone/>
            </a:pPr>
            <a:r>
              <a:rPr lang="en">
                <a:solidFill>
                  <a:schemeClr val="accent1"/>
                </a:solidFill>
              </a:rPr>
              <a:t>t-SNE on MNIST dataset</a:t>
            </a:r>
            <a:endParaRPr>
              <a:solidFill>
                <a:schemeClr val="accent1"/>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a:t>
            </a:r>
            <a:r>
              <a:rPr lang="en"/>
              <a:t> Component Analysis (PCA)</a:t>
            </a:r>
            <a:endParaRPr/>
          </a:p>
        </p:txBody>
      </p:sp>
      <p:pic>
        <p:nvPicPr>
          <p:cNvPr id="112" name="Google Shape;112;p20"/>
          <p:cNvPicPr preferRelativeResize="0"/>
          <p:nvPr/>
        </p:nvPicPr>
        <p:blipFill rotWithShape="1">
          <a:blip r:embed="rId3">
            <a:alphaModFix/>
          </a:blip>
          <a:srcRect b="0" l="8525" r="0" t="0"/>
          <a:stretch/>
        </p:blipFill>
        <p:spPr>
          <a:xfrm>
            <a:off x="311700" y="1103675"/>
            <a:ext cx="4068624" cy="3820974"/>
          </a:xfrm>
          <a:prstGeom prst="rect">
            <a:avLst/>
          </a:prstGeom>
          <a:noFill/>
          <a:ln>
            <a:noFill/>
          </a:ln>
        </p:spPr>
      </p:pic>
      <p:pic>
        <p:nvPicPr>
          <p:cNvPr descr="MNIST Dataset | DeepAI" id="113" name="Google Shape;113;p20"/>
          <p:cNvPicPr preferRelativeResize="0"/>
          <p:nvPr/>
        </p:nvPicPr>
        <p:blipFill>
          <a:blip r:embed="rId4">
            <a:alphaModFix/>
          </a:blip>
          <a:stretch>
            <a:fillRect/>
          </a:stretch>
        </p:blipFill>
        <p:spPr>
          <a:xfrm>
            <a:off x="7070650" y="445025"/>
            <a:ext cx="1761650" cy="1761650"/>
          </a:xfrm>
          <a:prstGeom prst="rect">
            <a:avLst/>
          </a:prstGeom>
          <a:noFill/>
          <a:ln>
            <a:noFill/>
          </a:ln>
        </p:spPr>
      </p:pic>
      <p:sp>
        <p:nvSpPr>
          <p:cNvPr id="114" name="Google Shape;114;p20"/>
          <p:cNvSpPr txBox="1"/>
          <p:nvPr/>
        </p:nvSpPr>
        <p:spPr>
          <a:xfrm>
            <a:off x="7070750" y="2200050"/>
            <a:ext cx="1761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u="sng">
                <a:solidFill>
                  <a:schemeClr val="hlink"/>
                </a:solidFill>
                <a:latin typeface="Average"/>
                <a:ea typeface="Average"/>
                <a:cs typeface="Average"/>
                <a:sym typeface="Average"/>
                <a:hlinkClick r:id="rId5"/>
              </a:rPr>
              <a:t>https://deepai.org/dataset/mnist</a:t>
            </a:r>
            <a:r>
              <a:rPr lang="en" sz="600">
                <a:latin typeface="Average"/>
                <a:ea typeface="Average"/>
                <a:cs typeface="Average"/>
                <a:sym typeface="Average"/>
              </a:rPr>
              <a:t> </a:t>
            </a:r>
            <a:endParaRPr sz="600">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 (PCA)</a:t>
            </a:r>
            <a:endParaRPr/>
          </a:p>
        </p:txBody>
      </p:sp>
      <p:pic>
        <p:nvPicPr>
          <p:cNvPr descr="MNIST Dataset | DeepAI" id="120" name="Google Shape;120;p21"/>
          <p:cNvPicPr preferRelativeResize="0"/>
          <p:nvPr/>
        </p:nvPicPr>
        <p:blipFill>
          <a:blip r:embed="rId3">
            <a:alphaModFix/>
          </a:blip>
          <a:stretch>
            <a:fillRect/>
          </a:stretch>
        </p:blipFill>
        <p:spPr>
          <a:xfrm>
            <a:off x="7070650" y="445025"/>
            <a:ext cx="1761650" cy="1761650"/>
          </a:xfrm>
          <a:prstGeom prst="rect">
            <a:avLst/>
          </a:prstGeom>
          <a:noFill/>
          <a:ln>
            <a:noFill/>
          </a:ln>
        </p:spPr>
      </p:pic>
      <p:sp>
        <p:nvSpPr>
          <p:cNvPr id="121" name="Google Shape;121;p21"/>
          <p:cNvSpPr txBox="1"/>
          <p:nvPr/>
        </p:nvSpPr>
        <p:spPr>
          <a:xfrm>
            <a:off x="7070750" y="2200050"/>
            <a:ext cx="1761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u="sng">
                <a:solidFill>
                  <a:schemeClr val="hlink"/>
                </a:solidFill>
                <a:latin typeface="Average"/>
                <a:ea typeface="Average"/>
                <a:cs typeface="Average"/>
                <a:sym typeface="Average"/>
                <a:hlinkClick r:id="rId4"/>
              </a:rPr>
              <a:t>https://deepai.org/dataset/mnist</a:t>
            </a:r>
            <a:r>
              <a:rPr lang="en" sz="600">
                <a:latin typeface="Average"/>
                <a:ea typeface="Average"/>
                <a:cs typeface="Average"/>
                <a:sym typeface="Average"/>
              </a:rPr>
              <a:t> </a:t>
            </a:r>
            <a:endParaRPr sz="600">
              <a:latin typeface="Average"/>
              <a:ea typeface="Average"/>
              <a:cs typeface="Average"/>
              <a:sym typeface="Average"/>
            </a:endParaRPr>
          </a:p>
        </p:txBody>
      </p:sp>
      <p:pic>
        <p:nvPicPr>
          <p:cNvPr id="122" name="Google Shape;122;p21"/>
          <p:cNvPicPr preferRelativeResize="0"/>
          <p:nvPr/>
        </p:nvPicPr>
        <p:blipFill>
          <a:blip r:embed="rId5">
            <a:alphaModFix/>
          </a:blip>
          <a:stretch>
            <a:fillRect/>
          </a:stretch>
        </p:blipFill>
        <p:spPr>
          <a:xfrm>
            <a:off x="311699" y="1017735"/>
            <a:ext cx="4068625" cy="38946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595959"/>
      </a:lt1>
      <a:dk2>
        <a:srgbClr val="595959"/>
      </a:dk2>
      <a:lt2>
        <a:srgbClr val="595959"/>
      </a:lt2>
      <a:accent1>
        <a:srgbClr val="434343"/>
      </a:accent1>
      <a:accent2>
        <a:srgbClr val="434343"/>
      </a:accent2>
      <a:accent3>
        <a:srgbClr val="434343"/>
      </a:accent3>
      <a:accent4>
        <a:srgbClr val="64FFDA"/>
      </a:accent4>
      <a:accent5>
        <a:srgbClr val="FFD966"/>
      </a:accent5>
      <a:accent6>
        <a:srgbClr val="F5F5F5"/>
      </a:accent6>
      <a:hlink>
        <a:srgbClr val="BE8F00"/>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